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 id="2147483702" r:id="rId5"/>
  </p:sldMasterIdLst>
  <p:notesMasterIdLst>
    <p:notesMasterId r:id="rId18"/>
  </p:notesMasterIdLst>
  <p:sldIdLst>
    <p:sldId id="292" r:id="rId6"/>
    <p:sldId id="1282" r:id="rId7"/>
    <p:sldId id="1290" r:id="rId8"/>
    <p:sldId id="1291" r:id="rId9"/>
    <p:sldId id="1292" r:id="rId10"/>
    <p:sldId id="1293" r:id="rId11"/>
    <p:sldId id="1294" r:id="rId12"/>
    <p:sldId id="1296" r:id="rId13"/>
    <p:sldId id="1297" r:id="rId14"/>
    <p:sldId id="1298" r:id="rId15"/>
    <p:sldId id="1295" r:id="rId16"/>
    <p:sldId id="1250"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17D"/>
    <a:srgbClr val="223366"/>
    <a:srgbClr val="E8ECF8"/>
    <a:srgbClr val="C9D2ED"/>
    <a:srgbClr val="851910"/>
    <a:srgbClr val="0000FF"/>
    <a:srgbClr val="FFCD8C"/>
    <a:srgbClr val="9F5900"/>
    <a:srgbClr val="FF33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384B79-7360-5AB9-DD75-8A808655C326}" v="3" dt="2024-03-18T09:31:49.711"/>
    <p1510:client id="{99C44797-0E56-F5AF-678D-7848B61E9AF5}" v="8" dt="2024-03-19T08:12:55.126"/>
    <p1510:client id="{A00404A6-CA5D-529F-E841-B3080AD8BC10}" v="1" dt="2024-03-18T13:45:15.59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orient="horz" pos="588"/>
        <p:guide pos="144"/>
        <p:guide orient="horz" pos="852"/>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3"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254420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207278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110891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880271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71342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F82D9E-CF8F-D821-0EF0-82F39D6875D4}"/>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07-04-2025</a:t>
            </a:fld>
            <a:endParaRPr lang="en-IN"/>
          </a:p>
        </p:txBody>
      </p:sp>
      <p:sp>
        <p:nvSpPr>
          <p:cNvPr id="3" name="Footer Placeholder 2">
            <a:extLst>
              <a:ext uri="{FF2B5EF4-FFF2-40B4-BE49-F238E27FC236}">
                <a16:creationId xmlns:a16="http://schemas.microsoft.com/office/drawing/2014/main" id="{C23170A1-58D7-78F7-D58A-811ADFF737E5}"/>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4" name="Slide Number Placeholder 3">
            <a:extLst>
              <a:ext uri="{FF2B5EF4-FFF2-40B4-BE49-F238E27FC236}">
                <a16:creationId xmlns:a16="http://schemas.microsoft.com/office/drawing/2014/main" id="{F2A898F9-6042-211C-FE5E-E3195182B7AA}"/>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12397444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8AA64-E432-8D59-6526-E68F7AC80EA1}"/>
              </a:ext>
            </a:extLst>
          </p:cNvPr>
          <p:cNvSpPr>
            <a:spLocks noGrp="1"/>
          </p:cNvSpPr>
          <p:nvPr>
            <p:ph type="title"/>
          </p:nvPr>
        </p:nvSpPr>
        <p:spPr>
          <a:xfrm>
            <a:off x="630238" y="342900"/>
            <a:ext cx="2949575" cy="1200150"/>
          </a:xfrm>
          <a:prstGeom prst="rect">
            <a:avLst/>
          </a:prstGeo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71D2085-944B-0B62-B557-11D0053DE106}"/>
              </a:ext>
            </a:extLst>
          </p:cNvPr>
          <p:cNvSpPr>
            <a:spLocks noGrp="1"/>
          </p:cNvSpPr>
          <p:nvPr>
            <p:ph idx="1"/>
          </p:nvPr>
        </p:nvSpPr>
        <p:spPr>
          <a:xfrm>
            <a:off x="3887788" y="741363"/>
            <a:ext cx="4629150" cy="36544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EB889BD-8520-EE29-14ED-24E88F0C13D6}"/>
              </a:ext>
            </a:extLst>
          </p:cNvPr>
          <p:cNvSpPr>
            <a:spLocks noGrp="1"/>
          </p:cNvSpPr>
          <p:nvPr>
            <p:ph type="body" sz="half" idx="2"/>
          </p:nvPr>
        </p:nvSpPr>
        <p:spPr>
          <a:xfrm>
            <a:off x="630238" y="1543050"/>
            <a:ext cx="2949575" cy="28590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9AA8EC-BC22-DD8C-CC7C-5CD2AD69637C}"/>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07-04-2025</a:t>
            </a:fld>
            <a:endParaRPr lang="en-IN"/>
          </a:p>
        </p:txBody>
      </p:sp>
      <p:sp>
        <p:nvSpPr>
          <p:cNvPr id="6" name="Footer Placeholder 5">
            <a:extLst>
              <a:ext uri="{FF2B5EF4-FFF2-40B4-BE49-F238E27FC236}">
                <a16:creationId xmlns:a16="http://schemas.microsoft.com/office/drawing/2014/main" id="{D07ED4E8-E1B9-BC44-48DF-EA2B09D992CB}"/>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EA28F55D-018D-571C-11FF-8F79FAAA5F70}"/>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7048996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F3725-BD84-E963-3DD7-9EDA57001058}"/>
              </a:ext>
            </a:extLst>
          </p:cNvPr>
          <p:cNvSpPr>
            <a:spLocks noGrp="1"/>
          </p:cNvSpPr>
          <p:nvPr>
            <p:ph type="title"/>
          </p:nvPr>
        </p:nvSpPr>
        <p:spPr>
          <a:xfrm>
            <a:off x="630238" y="342900"/>
            <a:ext cx="2949575" cy="1200150"/>
          </a:xfrm>
          <a:prstGeom prst="rect">
            <a:avLst/>
          </a:prstGeo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A1B5E6C-B120-BDBD-A118-74E930F95320}"/>
              </a:ext>
            </a:extLst>
          </p:cNvPr>
          <p:cNvSpPr>
            <a:spLocks noGrp="1"/>
          </p:cNvSpPr>
          <p:nvPr>
            <p:ph type="pic" idx="1"/>
          </p:nvPr>
        </p:nvSpPr>
        <p:spPr>
          <a:xfrm>
            <a:off x="3887788" y="741363"/>
            <a:ext cx="4629150" cy="36544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80ED917-6757-883A-86C3-14AFBCE31FF0}"/>
              </a:ext>
            </a:extLst>
          </p:cNvPr>
          <p:cNvSpPr>
            <a:spLocks noGrp="1"/>
          </p:cNvSpPr>
          <p:nvPr>
            <p:ph type="body" sz="half" idx="2"/>
          </p:nvPr>
        </p:nvSpPr>
        <p:spPr>
          <a:xfrm>
            <a:off x="630238" y="1543050"/>
            <a:ext cx="2949575" cy="28590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38C69D-33B2-26F1-3AFC-2A4C100F9EB4}"/>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07-04-2025</a:t>
            </a:fld>
            <a:endParaRPr lang="en-IN"/>
          </a:p>
        </p:txBody>
      </p:sp>
      <p:sp>
        <p:nvSpPr>
          <p:cNvPr id="6" name="Footer Placeholder 5">
            <a:extLst>
              <a:ext uri="{FF2B5EF4-FFF2-40B4-BE49-F238E27FC236}">
                <a16:creationId xmlns:a16="http://schemas.microsoft.com/office/drawing/2014/main" id="{1720A899-749A-96A6-52E3-5513E02E156A}"/>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7E5EE06A-6BB2-C7F9-0A30-ECA5F6491262}"/>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17841278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4C180-BF96-096D-0F74-E23F9309580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A78D2F-2EAD-1FA2-9475-C228A7E9B4A6}"/>
              </a:ext>
            </a:extLst>
          </p:cNvPr>
          <p:cNvSpPr>
            <a:spLocks noGrp="1"/>
          </p:cNvSpPr>
          <p:nvPr>
            <p:ph type="body" orient="vert" idx="1"/>
          </p:nvPr>
        </p:nvSpPr>
        <p:spPr>
          <a:xfrm>
            <a:off x="628650" y="1370013"/>
            <a:ext cx="7886700" cy="326231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6914C92-1C92-C326-AE2B-EE64852E687B}"/>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07-04-2025</a:t>
            </a:fld>
            <a:endParaRPr lang="en-IN"/>
          </a:p>
        </p:txBody>
      </p:sp>
      <p:sp>
        <p:nvSpPr>
          <p:cNvPr id="5" name="Footer Placeholder 4">
            <a:extLst>
              <a:ext uri="{FF2B5EF4-FFF2-40B4-BE49-F238E27FC236}">
                <a16:creationId xmlns:a16="http://schemas.microsoft.com/office/drawing/2014/main" id="{C42D40DF-8956-65BF-5B16-FCF84638AC22}"/>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58E2B801-4415-647B-D7B8-398663FE2B85}"/>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30280878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935E50-9753-5324-3CBE-2DB02823BAD1}"/>
              </a:ext>
            </a:extLst>
          </p:cNvPr>
          <p:cNvSpPr>
            <a:spLocks noGrp="1"/>
          </p:cNvSpPr>
          <p:nvPr>
            <p:ph type="title" orient="vert"/>
          </p:nvPr>
        </p:nvSpPr>
        <p:spPr>
          <a:xfrm>
            <a:off x="6543675" y="274638"/>
            <a:ext cx="1971675" cy="4357687"/>
          </a:xfrm>
          <a:prstGeom prst="rect">
            <a:avLst/>
          </a:prstGeo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596334F-1BF5-5B8C-3F90-84BF75B51BC0}"/>
              </a:ext>
            </a:extLst>
          </p:cNvPr>
          <p:cNvSpPr>
            <a:spLocks noGrp="1"/>
          </p:cNvSpPr>
          <p:nvPr>
            <p:ph type="body" orient="vert" idx="1"/>
          </p:nvPr>
        </p:nvSpPr>
        <p:spPr>
          <a:xfrm>
            <a:off x="628650" y="274638"/>
            <a:ext cx="5762625" cy="435768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37E210-CB85-84DD-090A-44C7C1797C02}"/>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07-04-2025</a:t>
            </a:fld>
            <a:endParaRPr lang="en-IN"/>
          </a:p>
        </p:txBody>
      </p:sp>
      <p:sp>
        <p:nvSpPr>
          <p:cNvPr id="5" name="Footer Placeholder 4">
            <a:extLst>
              <a:ext uri="{FF2B5EF4-FFF2-40B4-BE49-F238E27FC236}">
                <a16:creationId xmlns:a16="http://schemas.microsoft.com/office/drawing/2014/main" id="{FB46FBE5-BF73-7C52-C3DF-B06D7641ECF1}"/>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5754D43C-F065-8BD6-C622-543D4321EB53}"/>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654261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7878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userDrawn="1">
  <p:cSld name="Title and 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771877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EBA23-5FDD-5D7E-F6FC-E4A6A7F5FDAF}"/>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81DBF0E-B651-D205-69BC-E38929484D98}"/>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C5EAFE9-FEB4-90FA-7604-E71268E9BE42}"/>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07-04-2025</a:t>
            </a:fld>
            <a:endParaRPr lang="en-IN"/>
          </a:p>
        </p:txBody>
      </p:sp>
      <p:sp>
        <p:nvSpPr>
          <p:cNvPr id="5" name="Footer Placeholder 4">
            <a:extLst>
              <a:ext uri="{FF2B5EF4-FFF2-40B4-BE49-F238E27FC236}">
                <a16:creationId xmlns:a16="http://schemas.microsoft.com/office/drawing/2014/main" id="{90042C0C-D784-7894-6E7A-A3163E7BD218}"/>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597E244B-37C0-9DC6-22CD-EB660918FB6E}"/>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3672296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357B7-1A74-AE21-4231-6A3BD6FFAA7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2C8CC2F-5827-22D5-D0CD-6AB9F4163E47}"/>
              </a:ext>
            </a:extLst>
          </p:cNvPr>
          <p:cNvSpPr>
            <a:spLocks noGrp="1"/>
          </p:cNvSpPr>
          <p:nvPr>
            <p:ph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5C6FD5-C3C6-194C-CBBF-F0992989045B}"/>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07-04-2025</a:t>
            </a:fld>
            <a:endParaRPr lang="en-IN"/>
          </a:p>
        </p:txBody>
      </p:sp>
      <p:sp>
        <p:nvSpPr>
          <p:cNvPr id="5" name="Footer Placeholder 4">
            <a:extLst>
              <a:ext uri="{FF2B5EF4-FFF2-40B4-BE49-F238E27FC236}">
                <a16:creationId xmlns:a16="http://schemas.microsoft.com/office/drawing/2014/main" id="{73574B56-D685-4165-F13B-086D869C780F}"/>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6DA53AD0-652A-8B63-B4F8-E64E7976E3AC}"/>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2160378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D8776-064D-C947-6F0A-07C1157DBB5B}"/>
              </a:ext>
            </a:extLst>
          </p:cNvPr>
          <p:cNvSpPr>
            <a:spLocks noGrp="1"/>
          </p:cNvSpPr>
          <p:nvPr>
            <p:ph type="title"/>
          </p:nvPr>
        </p:nvSpPr>
        <p:spPr>
          <a:xfrm>
            <a:off x="623888" y="1282700"/>
            <a:ext cx="7886700" cy="2139950"/>
          </a:xfrm>
          <a:prstGeom prst="rect">
            <a:avLst/>
          </a:prstGeo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D97AF1F-1E9E-C1AB-35F2-7FCF85FEA10C}"/>
              </a:ext>
            </a:extLst>
          </p:cNvPr>
          <p:cNvSpPr>
            <a:spLocks noGrp="1"/>
          </p:cNvSpPr>
          <p:nvPr>
            <p:ph type="body" idx="1"/>
          </p:nvPr>
        </p:nvSpPr>
        <p:spPr>
          <a:xfrm>
            <a:off x="623888" y="3441700"/>
            <a:ext cx="7886700" cy="1125538"/>
          </a:xfrm>
          <a:prstGeom prst="rect">
            <a:avLst/>
          </a:prstGeo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0203F7-4A67-44F8-1EBE-73C704B5F33A}"/>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07-04-2025</a:t>
            </a:fld>
            <a:endParaRPr lang="en-IN"/>
          </a:p>
        </p:txBody>
      </p:sp>
      <p:sp>
        <p:nvSpPr>
          <p:cNvPr id="5" name="Footer Placeholder 4">
            <a:extLst>
              <a:ext uri="{FF2B5EF4-FFF2-40B4-BE49-F238E27FC236}">
                <a16:creationId xmlns:a16="http://schemas.microsoft.com/office/drawing/2014/main" id="{522099F4-B0B6-A02C-D33D-42B8CF9C4F4F}"/>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2463AEAC-197E-65FD-B921-6662926A1BBB}"/>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1390917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DC773-098A-371D-576C-4D005AAD101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61678A3-157A-338B-1D0E-5DEA10A09599}"/>
              </a:ext>
            </a:extLst>
          </p:cNvPr>
          <p:cNvSpPr>
            <a:spLocks noGrp="1"/>
          </p:cNvSpPr>
          <p:nvPr>
            <p:ph sz="half" idx="1"/>
          </p:nvPr>
        </p:nvSpPr>
        <p:spPr>
          <a:xfrm>
            <a:off x="628650" y="1370013"/>
            <a:ext cx="386715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0F0D3D6-28A0-B7DB-AA55-7E1AB265D8D3}"/>
              </a:ext>
            </a:extLst>
          </p:cNvPr>
          <p:cNvSpPr>
            <a:spLocks noGrp="1"/>
          </p:cNvSpPr>
          <p:nvPr>
            <p:ph sz="half" idx="2"/>
          </p:nvPr>
        </p:nvSpPr>
        <p:spPr>
          <a:xfrm>
            <a:off x="4648200" y="1370013"/>
            <a:ext cx="386715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8D759DB-2EFB-5AB8-F2C0-4594FD8EF79B}"/>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07-04-2025</a:t>
            </a:fld>
            <a:endParaRPr lang="en-IN"/>
          </a:p>
        </p:txBody>
      </p:sp>
      <p:sp>
        <p:nvSpPr>
          <p:cNvPr id="6" name="Footer Placeholder 5">
            <a:extLst>
              <a:ext uri="{FF2B5EF4-FFF2-40B4-BE49-F238E27FC236}">
                <a16:creationId xmlns:a16="http://schemas.microsoft.com/office/drawing/2014/main" id="{940AB47A-E9F3-E30E-4D25-BDB935FA99D1}"/>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4DF4B1E9-6E84-BC5A-9F68-AC8BD08A64DF}"/>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1167681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11BC7-998D-6DF5-4AE4-39C9EA003C12}"/>
              </a:ext>
            </a:extLst>
          </p:cNvPr>
          <p:cNvSpPr>
            <a:spLocks noGrp="1"/>
          </p:cNvSpPr>
          <p:nvPr>
            <p:ph type="title"/>
          </p:nvPr>
        </p:nvSpPr>
        <p:spPr>
          <a:xfrm>
            <a:off x="630238" y="274638"/>
            <a:ext cx="7886700" cy="993775"/>
          </a:xfrm>
          <a:prstGeom prst="rect">
            <a:avLst/>
          </a:prstGeo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886AF4A-23F2-79CA-C667-8C4F35BF57DD}"/>
              </a:ext>
            </a:extLst>
          </p:cNvPr>
          <p:cNvSpPr>
            <a:spLocks noGrp="1"/>
          </p:cNvSpPr>
          <p:nvPr>
            <p:ph type="body" idx="1"/>
          </p:nvPr>
        </p:nvSpPr>
        <p:spPr>
          <a:xfrm>
            <a:off x="630238" y="1260475"/>
            <a:ext cx="3868737" cy="6191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17276D-1914-7EB5-3698-A01774DF1735}"/>
              </a:ext>
            </a:extLst>
          </p:cNvPr>
          <p:cNvSpPr>
            <a:spLocks noGrp="1"/>
          </p:cNvSpPr>
          <p:nvPr>
            <p:ph sz="half" idx="2"/>
          </p:nvPr>
        </p:nvSpPr>
        <p:spPr>
          <a:xfrm>
            <a:off x="630238" y="1879600"/>
            <a:ext cx="3868737" cy="276225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FACDF0B-5FBC-8A48-3967-A5A9B60BBE1B}"/>
              </a:ext>
            </a:extLst>
          </p:cNvPr>
          <p:cNvSpPr>
            <a:spLocks noGrp="1"/>
          </p:cNvSpPr>
          <p:nvPr>
            <p:ph type="body" sz="quarter" idx="3"/>
          </p:nvPr>
        </p:nvSpPr>
        <p:spPr>
          <a:xfrm>
            <a:off x="4629150" y="1260475"/>
            <a:ext cx="3887788" cy="6191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AD8437-251D-CB33-46CE-F1B208C3DE0A}"/>
              </a:ext>
            </a:extLst>
          </p:cNvPr>
          <p:cNvSpPr>
            <a:spLocks noGrp="1"/>
          </p:cNvSpPr>
          <p:nvPr>
            <p:ph sz="quarter" idx="4"/>
          </p:nvPr>
        </p:nvSpPr>
        <p:spPr>
          <a:xfrm>
            <a:off x="4629150" y="1879600"/>
            <a:ext cx="3887788" cy="276225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43DB15A-3C4B-088C-31D9-9D7FADA4117E}"/>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07-04-2025</a:t>
            </a:fld>
            <a:endParaRPr lang="en-IN"/>
          </a:p>
        </p:txBody>
      </p:sp>
      <p:sp>
        <p:nvSpPr>
          <p:cNvPr id="8" name="Footer Placeholder 7">
            <a:extLst>
              <a:ext uri="{FF2B5EF4-FFF2-40B4-BE49-F238E27FC236}">
                <a16:creationId xmlns:a16="http://schemas.microsoft.com/office/drawing/2014/main" id="{A2FCD596-67EF-7A66-AED7-23CF46204AB7}"/>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9" name="Slide Number Placeholder 8">
            <a:extLst>
              <a:ext uri="{FF2B5EF4-FFF2-40B4-BE49-F238E27FC236}">
                <a16:creationId xmlns:a16="http://schemas.microsoft.com/office/drawing/2014/main" id="{C4D5DBB6-49F0-7026-4382-9F1CC71BD409}"/>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26448193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E66A4-83CF-94A2-2F9D-EB0EA91EFFE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96E68E2-F84C-3629-3FE2-83DD00EACA5E}"/>
              </a:ext>
            </a:extLst>
          </p:cNvPr>
          <p:cNvSpPr>
            <a:spLocks noGrp="1"/>
          </p:cNvSpPr>
          <p:nvPr>
            <p:ph type="dt" sz="half" idx="10"/>
          </p:nvPr>
        </p:nvSpPr>
        <p:spPr>
          <a:xfrm>
            <a:off x="628650" y="4767263"/>
            <a:ext cx="2057400" cy="274637"/>
          </a:xfrm>
          <a:prstGeom prst="rect">
            <a:avLst/>
          </a:prstGeom>
        </p:spPr>
        <p:txBody>
          <a:bodyPr/>
          <a:lstStyle/>
          <a:p>
            <a:fld id="{757799B1-BD81-4C27-AC39-14752E0AA9C5}" type="datetimeFigureOut">
              <a:rPr lang="en-IN" smtClean="0"/>
              <a:t>07-04-2025</a:t>
            </a:fld>
            <a:endParaRPr lang="en-IN"/>
          </a:p>
        </p:txBody>
      </p:sp>
      <p:sp>
        <p:nvSpPr>
          <p:cNvPr id="4" name="Footer Placeholder 3">
            <a:extLst>
              <a:ext uri="{FF2B5EF4-FFF2-40B4-BE49-F238E27FC236}">
                <a16:creationId xmlns:a16="http://schemas.microsoft.com/office/drawing/2014/main" id="{F04CCCF5-8802-F0B8-E635-C4316F70ED59}"/>
              </a:ext>
            </a:extLst>
          </p:cNvPr>
          <p:cNvSpPr>
            <a:spLocks noGrp="1"/>
          </p:cNvSpPr>
          <p:nvPr>
            <p:ph type="ftr" sz="quarter" idx="11"/>
          </p:nvPr>
        </p:nvSpPr>
        <p:spPr>
          <a:xfrm>
            <a:off x="3028950" y="4767263"/>
            <a:ext cx="3086100" cy="274637"/>
          </a:xfrm>
          <a:prstGeom prst="rect">
            <a:avLst/>
          </a:prstGeom>
        </p:spPr>
        <p:txBody>
          <a:bodyPr/>
          <a:lstStyle/>
          <a:p>
            <a:endParaRPr lang="en-IN"/>
          </a:p>
        </p:txBody>
      </p:sp>
      <p:sp>
        <p:nvSpPr>
          <p:cNvPr id="5" name="Slide Number Placeholder 4">
            <a:extLst>
              <a:ext uri="{FF2B5EF4-FFF2-40B4-BE49-F238E27FC236}">
                <a16:creationId xmlns:a16="http://schemas.microsoft.com/office/drawing/2014/main" id="{D93F6E91-77AB-EEFA-9CDE-D8D369E6A539}"/>
              </a:ext>
            </a:extLst>
          </p:cNvPr>
          <p:cNvSpPr>
            <a:spLocks noGrp="1"/>
          </p:cNvSpPr>
          <p:nvPr>
            <p:ph type="sldNum" sz="quarter" idx="12"/>
          </p:nvPr>
        </p:nvSpPr>
        <p:spPr>
          <a:xfrm>
            <a:off x="6457950" y="4767263"/>
            <a:ext cx="2057400" cy="274637"/>
          </a:xfrm>
          <a:prstGeom prst="rect">
            <a:avLst/>
          </a:prstGeom>
        </p:spPr>
        <p:txBody>
          <a:bodyPr/>
          <a:lstStyle/>
          <a:p>
            <a:fld id="{46D0F184-99CC-4BD8-B5C7-8D3F468855F6}" type="slidenum">
              <a:rPr lang="en-IN" smtClean="0"/>
              <a:t>‹#›</a:t>
            </a:fld>
            <a:endParaRPr lang="en-IN"/>
          </a:p>
        </p:txBody>
      </p:sp>
    </p:spTree>
    <p:extLst>
      <p:ext uri="{BB962C8B-B14F-4D97-AF65-F5344CB8AC3E}">
        <p14:creationId xmlns:p14="http://schemas.microsoft.com/office/powerpoint/2010/main" val="174299925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4" name="Rectangle 3">
            <a:extLst>
              <a:ext uri="{FF2B5EF4-FFF2-40B4-BE49-F238E27FC236}">
                <a16:creationId xmlns:a16="http://schemas.microsoft.com/office/drawing/2014/main" id="{B97B0C45-392E-206A-6503-A52CA087AB64}"/>
              </a:ext>
            </a:extLst>
          </p:cNvPr>
          <p:cNvSpPr/>
          <p:nvPr userDrawn="1"/>
        </p:nvSpPr>
        <p:spPr>
          <a:xfrm>
            <a:off x="0" y="122877"/>
            <a:ext cx="9144000"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5">
            <a:alphaModFix/>
          </a:blip>
          <a:srcRect/>
          <a:stretch/>
        </p:blipFill>
        <p:spPr>
          <a:xfrm>
            <a:off x="7411959" y="234964"/>
            <a:ext cx="852410" cy="284955"/>
          </a:xfrm>
          <a:prstGeom prst="rect">
            <a:avLst/>
          </a:prstGeom>
          <a:noFill/>
          <a:ln>
            <a:noFill/>
          </a:ln>
        </p:spPr>
      </p:pic>
      <p:sp>
        <p:nvSpPr>
          <p:cNvPr id="5" name="TextBox 4">
            <a:extLst>
              <a:ext uri="{FF2B5EF4-FFF2-40B4-BE49-F238E27FC236}">
                <a16:creationId xmlns:a16="http://schemas.microsoft.com/office/drawing/2014/main" id="{8964A484-2963-FBA3-E733-1A64254407DC}"/>
              </a:ext>
            </a:extLst>
          </p:cNvPr>
          <p:cNvSpPr txBox="1"/>
          <p:nvPr userDrawn="1"/>
        </p:nvSpPr>
        <p:spPr>
          <a:xfrm>
            <a:off x="138743" y="189386"/>
            <a:ext cx="345354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solidFill>
                  <a:schemeClr val="bg1"/>
                </a:solidFill>
              </a:rPr>
              <a:t>Creating A Future-ready Workforce</a:t>
            </a:r>
          </a:p>
        </p:txBody>
      </p:sp>
    </p:spTree>
  </p:cSld>
  <p:clrMap bg1="lt1" tx1="dk1" bg2="dk2" tx2="lt2" accent1="accent1" accent2="accent2" accent3="accent3" accent4="accent4" accent5="accent5" accent6="accent6" hlink="hlink" folHlink="folHlink"/>
  <p:sldLayoutIdLst>
    <p:sldLayoutId id="2147483687" r:id="rId1"/>
    <p:sldLayoutId id="2147483701" r:id="rId2"/>
    <p:sldLayoutId id="2147483714"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8726114"/>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hyperlink" Target="https://eatz-now.netlify.app/"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670BE75-ABC6-B8F8-14C2-4329F082BA10}"/>
              </a:ext>
            </a:extLst>
          </p:cNvPr>
          <p:cNvSpPr/>
          <p:nvPr/>
        </p:nvSpPr>
        <p:spPr>
          <a:xfrm>
            <a:off x="5044697" y="5066794"/>
            <a:ext cx="4122549" cy="161945"/>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14A44FD-99EF-2386-CD7F-94CC9736D290}"/>
              </a:ext>
            </a:extLst>
          </p:cNvPr>
          <p:cNvSpPr/>
          <p:nvPr/>
        </p:nvSpPr>
        <p:spPr>
          <a:xfrm>
            <a:off x="6137328" y="122877"/>
            <a:ext cx="3006671"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A person in a suit talking on a cell phone&#10;&#10;Description automatically generated">
            <a:extLst>
              <a:ext uri="{FF2B5EF4-FFF2-40B4-BE49-F238E27FC236}">
                <a16:creationId xmlns:a16="http://schemas.microsoft.com/office/drawing/2014/main" id="{5CFB3317-FBB6-E882-D2A0-9D6E7CF982DD}"/>
              </a:ext>
            </a:extLst>
          </p:cNvPr>
          <p:cNvPicPr>
            <a:picLocks noChangeAspect="1"/>
          </p:cNvPicPr>
          <p:nvPr/>
        </p:nvPicPr>
        <p:blipFill>
          <a:blip r:embed="rId3"/>
          <a:stretch>
            <a:fillRect/>
          </a:stretch>
        </p:blipFill>
        <p:spPr>
          <a:xfrm>
            <a:off x="15498" y="0"/>
            <a:ext cx="9144000" cy="5143500"/>
          </a:xfrm>
          <a:prstGeom prst="rect">
            <a:avLst/>
          </a:prstGeom>
        </p:spPr>
      </p:pic>
      <p:sp>
        <p:nvSpPr>
          <p:cNvPr id="2" name="TextBox 1">
            <a:extLst>
              <a:ext uri="{FF2B5EF4-FFF2-40B4-BE49-F238E27FC236}">
                <a16:creationId xmlns:a16="http://schemas.microsoft.com/office/drawing/2014/main" id="{B1520DAD-F8CC-E505-163A-1A40C1FCC226}"/>
              </a:ext>
            </a:extLst>
          </p:cNvPr>
          <p:cNvSpPr txBox="1"/>
          <p:nvPr/>
        </p:nvSpPr>
        <p:spPr>
          <a:xfrm>
            <a:off x="15498" y="39383"/>
            <a:ext cx="3965230" cy="1384995"/>
          </a:xfrm>
          <a:prstGeom prst="rect">
            <a:avLst/>
          </a:prstGeom>
          <a:noFill/>
        </p:spPr>
        <p:txBody>
          <a:bodyPr wrap="square" rtlCol="0">
            <a:spAutoFit/>
          </a:bodyPr>
          <a:lstStyle/>
          <a:p>
            <a:r>
              <a:rPr lang="en-US" sz="2800" b="1" dirty="0">
                <a:solidFill>
                  <a:srgbClr val="161D23"/>
                </a:solidFill>
              </a:rPr>
              <a:t>NEXT GEN EMPLOYABILITY PROGRAM</a:t>
            </a:r>
          </a:p>
        </p:txBody>
      </p:sp>
      <p:sp>
        <p:nvSpPr>
          <p:cNvPr id="6" name="Rectangle 5">
            <a:extLst>
              <a:ext uri="{FF2B5EF4-FFF2-40B4-BE49-F238E27FC236}">
                <a16:creationId xmlns:a16="http://schemas.microsoft.com/office/drawing/2014/main" id="{BC4CF228-26B3-09C5-44DF-CA8F345519C2}"/>
              </a:ext>
            </a:extLst>
          </p:cNvPr>
          <p:cNvSpPr/>
          <p:nvPr/>
        </p:nvSpPr>
        <p:spPr>
          <a:xfrm>
            <a:off x="167172" y="1758493"/>
            <a:ext cx="23461" cy="1124328"/>
          </a:xfrm>
          <a:prstGeom prst="rect">
            <a:avLst/>
          </a:prstGeom>
          <a:solidFill>
            <a:srgbClr val="851910"/>
          </a:solidFill>
          <a:ln>
            <a:solidFill>
              <a:srgbClr val="8519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7054292D-CF71-BD6B-6494-F0C14CB8262D}"/>
              </a:ext>
            </a:extLst>
          </p:cNvPr>
          <p:cNvSpPr txBox="1"/>
          <p:nvPr/>
        </p:nvSpPr>
        <p:spPr>
          <a:xfrm>
            <a:off x="170738" y="1699499"/>
            <a:ext cx="2727901" cy="1200329"/>
          </a:xfrm>
          <a:prstGeom prst="rect">
            <a:avLst/>
          </a:prstGeom>
          <a:noFill/>
        </p:spPr>
        <p:txBody>
          <a:bodyPr wrap="square" rtlCol="0">
            <a:spAutoFit/>
          </a:bodyPr>
          <a:lstStyle/>
          <a:p>
            <a:r>
              <a:rPr lang="en-US" sz="2400" dirty="0">
                <a:solidFill>
                  <a:srgbClr val="161D23"/>
                </a:solidFill>
              </a:rPr>
              <a:t>CREATING A FUTURE-READY WORKFORCE</a:t>
            </a:r>
          </a:p>
        </p:txBody>
      </p:sp>
      <p:sp>
        <p:nvSpPr>
          <p:cNvPr id="21" name="Rectangle 20">
            <a:extLst>
              <a:ext uri="{FF2B5EF4-FFF2-40B4-BE49-F238E27FC236}">
                <a16:creationId xmlns:a16="http://schemas.microsoft.com/office/drawing/2014/main" id="{3E916418-C932-83FF-F890-E41BEED5285B}"/>
              </a:ext>
            </a:extLst>
          </p:cNvPr>
          <p:cNvSpPr/>
          <p:nvPr/>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Google Shape;110;p4" descr="A close up of a sign&#10;&#10;Description automatically generated">
            <a:extLst>
              <a:ext uri="{FF2B5EF4-FFF2-40B4-BE49-F238E27FC236}">
                <a16:creationId xmlns:a16="http://schemas.microsoft.com/office/drawing/2014/main" id="{69DAD0D2-2C07-BEEA-4C8D-0FC32AA5BDFD}"/>
              </a:ext>
            </a:extLst>
          </p:cNvPr>
          <p:cNvPicPr preferRelativeResize="0"/>
          <p:nvPr/>
        </p:nvPicPr>
        <p:blipFill rotWithShape="1">
          <a:blip r:embed="rId4">
            <a:alphaModFix/>
          </a:blip>
          <a:srcRect/>
          <a:stretch/>
        </p:blipFill>
        <p:spPr>
          <a:xfrm>
            <a:off x="7411959" y="234964"/>
            <a:ext cx="852410" cy="284955"/>
          </a:xfrm>
          <a:prstGeom prst="rect">
            <a:avLst/>
          </a:prstGeom>
          <a:noFill/>
          <a:ln>
            <a:noFill/>
          </a:ln>
        </p:spPr>
      </p:pic>
      <p:sp>
        <p:nvSpPr>
          <p:cNvPr id="23" name="TextBox 22">
            <a:extLst>
              <a:ext uri="{FF2B5EF4-FFF2-40B4-BE49-F238E27FC236}">
                <a16:creationId xmlns:a16="http://schemas.microsoft.com/office/drawing/2014/main" id="{2909C0C7-360A-0B80-38D4-82EEF27C8CA1}"/>
              </a:ext>
            </a:extLst>
          </p:cNvPr>
          <p:cNvSpPr txBox="1"/>
          <p:nvPr/>
        </p:nvSpPr>
        <p:spPr>
          <a:xfrm>
            <a:off x="167172" y="3093883"/>
            <a:ext cx="1338878" cy="276999"/>
          </a:xfrm>
          <a:prstGeom prst="rect">
            <a:avLst/>
          </a:prstGeom>
          <a:noFill/>
        </p:spPr>
        <p:txBody>
          <a:bodyPr wrap="square" rtlCol="0" anchor="ctr">
            <a:spAutoFit/>
          </a:bodyPr>
          <a:lstStyle/>
          <a:p>
            <a:r>
              <a:rPr lang="en-US" sz="1200" b="1" dirty="0">
                <a:solidFill>
                  <a:srgbClr val="161D23"/>
                </a:solidFill>
              </a:rPr>
              <a:t>Student Name :</a:t>
            </a:r>
          </a:p>
        </p:txBody>
      </p:sp>
      <p:sp>
        <p:nvSpPr>
          <p:cNvPr id="24" name="TextBox 23">
            <a:extLst>
              <a:ext uri="{FF2B5EF4-FFF2-40B4-BE49-F238E27FC236}">
                <a16:creationId xmlns:a16="http://schemas.microsoft.com/office/drawing/2014/main" id="{516863D8-C016-5DAB-A496-2E7822EE5CC8}"/>
              </a:ext>
            </a:extLst>
          </p:cNvPr>
          <p:cNvSpPr txBox="1"/>
          <p:nvPr/>
        </p:nvSpPr>
        <p:spPr>
          <a:xfrm>
            <a:off x="5467889" y="4344143"/>
            <a:ext cx="1338878" cy="276999"/>
          </a:xfrm>
          <a:prstGeom prst="rect">
            <a:avLst/>
          </a:prstGeom>
          <a:noFill/>
        </p:spPr>
        <p:txBody>
          <a:bodyPr wrap="square" rtlCol="0" anchor="ctr">
            <a:spAutoFit/>
          </a:bodyPr>
          <a:lstStyle/>
          <a:p>
            <a:r>
              <a:rPr lang="en-US" sz="1200" b="1" dirty="0">
                <a:solidFill>
                  <a:srgbClr val="161D23"/>
                </a:solidFill>
              </a:rPr>
              <a:t>College Name :</a:t>
            </a:r>
          </a:p>
        </p:txBody>
      </p:sp>
      <p:sp>
        <p:nvSpPr>
          <p:cNvPr id="25" name="TextBox 24">
            <a:extLst>
              <a:ext uri="{FF2B5EF4-FFF2-40B4-BE49-F238E27FC236}">
                <a16:creationId xmlns:a16="http://schemas.microsoft.com/office/drawing/2014/main" id="{B0D7A7F1-88E8-0735-5FF0-08C11362F157}"/>
              </a:ext>
            </a:extLst>
          </p:cNvPr>
          <p:cNvSpPr txBox="1"/>
          <p:nvPr/>
        </p:nvSpPr>
        <p:spPr>
          <a:xfrm>
            <a:off x="190633" y="3139828"/>
            <a:ext cx="1644951" cy="461665"/>
          </a:xfrm>
          <a:prstGeom prst="rect">
            <a:avLst/>
          </a:prstGeom>
          <a:noFill/>
        </p:spPr>
        <p:txBody>
          <a:bodyPr wrap="square" rtlCol="0" anchor="ctr">
            <a:spAutoFit/>
          </a:bodyPr>
          <a:lstStyle/>
          <a:p>
            <a:endParaRPr lang="en-US" sz="1200" dirty="0">
              <a:solidFill>
                <a:srgbClr val="161D23"/>
              </a:solidFill>
            </a:endParaRPr>
          </a:p>
          <a:p>
            <a:r>
              <a:rPr lang="en-US" sz="1200" dirty="0">
                <a:solidFill>
                  <a:srgbClr val="161D23"/>
                </a:solidFill>
              </a:rPr>
              <a:t>Vaishnavi M S</a:t>
            </a:r>
          </a:p>
        </p:txBody>
      </p:sp>
      <p:sp>
        <p:nvSpPr>
          <p:cNvPr id="26" name="TextBox 25">
            <a:extLst>
              <a:ext uri="{FF2B5EF4-FFF2-40B4-BE49-F238E27FC236}">
                <a16:creationId xmlns:a16="http://schemas.microsoft.com/office/drawing/2014/main" id="{1B3A60C8-4356-D37F-0DDF-A39B87F184C1}"/>
              </a:ext>
            </a:extLst>
          </p:cNvPr>
          <p:cNvSpPr txBox="1"/>
          <p:nvPr/>
        </p:nvSpPr>
        <p:spPr>
          <a:xfrm>
            <a:off x="131046" y="3624560"/>
            <a:ext cx="2552002" cy="461665"/>
          </a:xfrm>
          <a:prstGeom prst="rect">
            <a:avLst/>
          </a:prstGeom>
          <a:noFill/>
        </p:spPr>
        <p:txBody>
          <a:bodyPr wrap="square" rtlCol="0" anchor="ctr">
            <a:spAutoFit/>
          </a:bodyPr>
          <a:lstStyle/>
          <a:p>
            <a:r>
              <a:rPr lang="en-US" sz="1200" b="1" dirty="0">
                <a:solidFill>
                  <a:srgbClr val="161D23"/>
                </a:solidFill>
              </a:rPr>
              <a:t>AICTE Internship Student Registration ID *</a:t>
            </a:r>
          </a:p>
        </p:txBody>
      </p:sp>
      <p:sp>
        <p:nvSpPr>
          <p:cNvPr id="27" name="TextBox 26">
            <a:extLst>
              <a:ext uri="{FF2B5EF4-FFF2-40B4-BE49-F238E27FC236}">
                <a16:creationId xmlns:a16="http://schemas.microsoft.com/office/drawing/2014/main" id="{D52A72D2-9BA5-CD7D-B4C1-CFD904CD627D}"/>
              </a:ext>
            </a:extLst>
          </p:cNvPr>
          <p:cNvSpPr txBox="1"/>
          <p:nvPr/>
        </p:nvSpPr>
        <p:spPr>
          <a:xfrm>
            <a:off x="131046" y="4036106"/>
            <a:ext cx="2467053" cy="276999"/>
          </a:xfrm>
          <a:prstGeom prst="rect">
            <a:avLst/>
          </a:prstGeom>
          <a:noFill/>
        </p:spPr>
        <p:txBody>
          <a:bodyPr wrap="square" rtlCol="0" anchor="ctr">
            <a:spAutoFit/>
          </a:bodyPr>
          <a:lstStyle/>
          <a:p>
            <a:r>
              <a:rPr lang="en-US" sz="1200" dirty="0">
                <a:solidFill>
                  <a:srgbClr val="161D23"/>
                </a:solidFill>
              </a:rPr>
              <a:t>STU67b5ebd3ce9811739975635</a:t>
            </a:r>
          </a:p>
        </p:txBody>
      </p:sp>
      <p:sp>
        <p:nvSpPr>
          <p:cNvPr id="28" name="TextBox 27">
            <a:extLst>
              <a:ext uri="{FF2B5EF4-FFF2-40B4-BE49-F238E27FC236}">
                <a16:creationId xmlns:a16="http://schemas.microsoft.com/office/drawing/2014/main" id="{84E78094-5E7B-659F-FF09-871190F3DD5A}"/>
              </a:ext>
            </a:extLst>
          </p:cNvPr>
          <p:cNvSpPr txBox="1"/>
          <p:nvPr/>
        </p:nvSpPr>
        <p:spPr>
          <a:xfrm>
            <a:off x="5468585" y="4532890"/>
            <a:ext cx="3006671" cy="461665"/>
          </a:xfrm>
          <a:prstGeom prst="rect">
            <a:avLst/>
          </a:prstGeom>
          <a:noFill/>
        </p:spPr>
        <p:txBody>
          <a:bodyPr wrap="square" rtlCol="0" anchor="ctr">
            <a:spAutoFit/>
          </a:bodyPr>
          <a:lstStyle/>
          <a:p>
            <a:r>
              <a:rPr lang="en-US" sz="1200" dirty="0">
                <a:solidFill>
                  <a:srgbClr val="161D23"/>
                </a:solidFill>
              </a:rPr>
              <a:t>ADICHUNCHANAGIRI INSTITUTE OF TECHNOLOGY</a:t>
            </a:r>
          </a:p>
        </p:txBody>
      </p:sp>
      <p:sp>
        <p:nvSpPr>
          <p:cNvPr id="3" name="TextBox 2">
            <a:extLst>
              <a:ext uri="{FF2B5EF4-FFF2-40B4-BE49-F238E27FC236}">
                <a16:creationId xmlns:a16="http://schemas.microsoft.com/office/drawing/2014/main" id="{BDCCF8EE-606F-8C88-3298-5691CA1956B1}"/>
              </a:ext>
            </a:extLst>
          </p:cNvPr>
          <p:cNvSpPr txBox="1"/>
          <p:nvPr/>
        </p:nvSpPr>
        <p:spPr>
          <a:xfrm>
            <a:off x="167172" y="4337863"/>
            <a:ext cx="2552002" cy="276999"/>
          </a:xfrm>
          <a:prstGeom prst="rect">
            <a:avLst/>
          </a:prstGeom>
          <a:noFill/>
        </p:spPr>
        <p:txBody>
          <a:bodyPr wrap="square" rtlCol="0" anchor="ctr">
            <a:spAutoFit/>
          </a:bodyPr>
          <a:lstStyle/>
          <a:p>
            <a:r>
              <a:rPr lang="en-IN" sz="1200" b="1" i="0" dirty="0">
                <a:solidFill>
                  <a:schemeClr val="tx1"/>
                </a:solidFill>
                <a:effectLst/>
                <a:latin typeface="Arial" panose="020B0604020202020204" pitchFamily="34" charset="0"/>
                <a:cs typeface="Arial" panose="020B0604020202020204" pitchFamily="34" charset="0"/>
              </a:rPr>
              <a:t>AICTE Internship ID </a:t>
            </a:r>
            <a:endParaRPr lang="en-US" sz="1050" b="1" dirty="0">
              <a:solidFill>
                <a:schemeClr val="tx1"/>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EF8C10CF-0A5F-125B-C046-4598397C495D}"/>
              </a:ext>
            </a:extLst>
          </p:cNvPr>
          <p:cNvSpPr txBox="1"/>
          <p:nvPr/>
        </p:nvSpPr>
        <p:spPr>
          <a:xfrm>
            <a:off x="160201" y="4638756"/>
            <a:ext cx="3113776" cy="276999"/>
          </a:xfrm>
          <a:prstGeom prst="rect">
            <a:avLst/>
          </a:prstGeom>
          <a:noFill/>
        </p:spPr>
        <p:txBody>
          <a:bodyPr wrap="square" rtlCol="0" anchor="ctr">
            <a:spAutoFit/>
          </a:bodyPr>
          <a:lstStyle/>
          <a:p>
            <a:r>
              <a:rPr lang="en-US" sz="1200" dirty="0">
                <a:solidFill>
                  <a:srgbClr val="161D23"/>
                </a:solidFill>
              </a:rPr>
              <a:t>INTERNSHIP_173951615267aee8f889303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E2321F-ECE3-F98B-896F-2A440D99565E}"/>
              </a:ext>
            </a:extLst>
          </p:cNvPr>
          <p:cNvSpPr txBox="1"/>
          <p:nvPr/>
        </p:nvSpPr>
        <p:spPr>
          <a:xfrm>
            <a:off x="351064" y="775607"/>
            <a:ext cx="7078436" cy="461665"/>
          </a:xfrm>
          <a:prstGeom prst="rect">
            <a:avLst/>
          </a:prstGeom>
          <a:noFill/>
        </p:spPr>
        <p:txBody>
          <a:bodyPr wrap="square" rtlCol="0">
            <a:spAutoFit/>
          </a:bodyPr>
          <a:lstStyle/>
          <a:p>
            <a:r>
              <a:rPr lang="en-US" sz="2400" dirty="0"/>
              <a:t>Deployment Link: </a:t>
            </a:r>
            <a:r>
              <a:rPr lang="en-US" sz="2400" dirty="0">
                <a:hlinkClick r:id="rId2"/>
              </a:rPr>
              <a:t>https://eatz-now.netlify.app/</a:t>
            </a:r>
            <a:endParaRPr lang="en-IN" sz="2400" dirty="0"/>
          </a:p>
        </p:txBody>
      </p:sp>
    </p:spTree>
    <p:extLst>
      <p:ext uri="{BB962C8B-B14F-4D97-AF65-F5344CB8AC3E}">
        <p14:creationId xmlns:p14="http://schemas.microsoft.com/office/powerpoint/2010/main" val="32028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02C0F50E-3048-BEA6-6962-A48C023C0388}"/>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Conclusion</a:t>
            </a:r>
            <a:endParaRPr lang="en-IN" sz="1600" dirty="0">
              <a:solidFill>
                <a:srgbClr val="213163"/>
              </a:solidFill>
            </a:endParaRPr>
          </a:p>
        </p:txBody>
      </p:sp>
      <p:sp>
        <p:nvSpPr>
          <p:cNvPr id="4" name="TextBox 3">
            <a:extLst>
              <a:ext uri="{FF2B5EF4-FFF2-40B4-BE49-F238E27FC236}">
                <a16:creationId xmlns:a16="http://schemas.microsoft.com/office/drawing/2014/main" id="{EC8B546F-F91E-160B-DC7F-688AFB5A50EA}"/>
              </a:ext>
            </a:extLst>
          </p:cNvPr>
          <p:cNvSpPr txBox="1"/>
          <p:nvPr/>
        </p:nvSpPr>
        <p:spPr>
          <a:xfrm>
            <a:off x="142495" y="1149763"/>
            <a:ext cx="4445003" cy="3323987"/>
          </a:xfrm>
          <a:prstGeom prst="rect">
            <a:avLst/>
          </a:prstGeom>
          <a:noFill/>
        </p:spPr>
        <p:txBody>
          <a:bodyPr wrap="square" rtlCol="0">
            <a:spAutoFit/>
          </a:bodyPr>
          <a:lstStyle/>
          <a:p>
            <a:pPr marL="173736" indent="-173736">
              <a:spcAft>
                <a:spcPts val="800"/>
              </a:spcAft>
              <a:buFont typeface="Arial" panose="020B0604020202020204" pitchFamily="34" charset="0"/>
              <a:buChar char="•"/>
            </a:pPr>
            <a:r>
              <a:rPr lang="en-US" b="1" dirty="0" err="1"/>
              <a:t>EatzNow</a:t>
            </a:r>
            <a:r>
              <a:rPr lang="en-US" dirty="0"/>
              <a:t> is a full-stack food delivery web application inspired by Zomato, built using the </a:t>
            </a:r>
            <a:r>
              <a:rPr lang="en-US" b="1" dirty="0"/>
              <a:t>MERN stack</a:t>
            </a:r>
            <a:r>
              <a:rPr lang="en-US" dirty="0"/>
              <a:t> (MongoDB, Express.js, React.js, Node.js). It features real-time restaurant listings, intuitive menu navigation, and responsive design for seamless user experiences across devices. The frontend uses React for dynamic UI rendering and routing, while the backend, powered by Express and Node.js, handles RESTful APIs and database communication. MongoDB Atlas stores restaurant and menu data securely. </a:t>
            </a:r>
            <a:r>
              <a:rPr lang="en-US" dirty="0" err="1"/>
              <a:t>EatzNow</a:t>
            </a:r>
            <a:r>
              <a:rPr lang="en-US" dirty="0"/>
              <a:t> supports real-time search, category filtering, and CRUD operations. This project demonstrates strong full-stack development skills and serves as a scalable prototype for modern food delivery platforms.</a:t>
            </a:r>
            <a:endParaRPr lang="en-US" sz="1100" dirty="0"/>
          </a:p>
        </p:txBody>
      </p:sp>
      <p:pic>
        <p:nvPicPr>
          <p:cNvPr id="2" name="Picture 1" descr="A pen and papers with check marks&#10;&#10;Description automatically generated">
            <a:extLst>
              <a:ext uri="{FF2B5EF4-FFF2-40B4-BE49-F238E27FC236}">
                <a16:creationId xmlns:a16="http://schemas.microsoft.com/office/drawing/2014/main" id="{911873D4-6E45-41A1-3B3A-557C66561EEF}"/>
              </a:ext>
            </a:extLst>
          </p:cNvPr>
          <p:cNvPicPr>
            <a:picLocks noChangeAspect="1"/>
          </p:cNvPicPr>
          <p:nvPr/>
        </p:nvPicPr>
        <p:blipFill rotWithShape="1">
          <a:blip r:embed="rId3"/>
          <a:srcRect t="17" r="7" b="14"/>
          <a:stretch/>
        </p:blipFill>
        <p:spPr>
          <a:xfrm>
            <a:off x="4798082" y="1398625"/>
            <a:ext cx="4104015" cy="2893338"/>
          </a:xfrm>
          <a:prstGeom prst="rect">
            <a:avLst/>
          </a:prstGeom>
        </p:spPr>
      </p:pic>
    </p:spTree>
    <p:extLst>
      <p:ext uri="{BB962C8B-B14F-4D97-AF65-F5344CB8AC3E}">
        <p14:creationId xmlns:p14="http://schemas.microsoft.com/office/powerpoint/2010/main" val="2046321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lose-up of a thank you card&#10;&#10;Description automatically generated">
            <a:extLst>
              <a:ext uri="{FF2B5EF4-FFF2-40B4-BE49-F238E27FC236}">
                <a16:creationId xmlns:a16="http://schemas.microsoft.com/office/drawing/2014/main" id="{A93903B1-E7A1-B168-DEC2-0635A4163F59}"/>
              </a:ext>
            </a:extLst>
          </p:cNvPr>
          <p:cNvPicPr>
            <a:picLocks noChangeAspect="1"/>
          </p:cNvPicPr>
          <p:nvPr/>
        </p:nvPicPr>
        <p:blipFill rotWithShape="1">
          <a:blip r:embed="rId3"/>
          <a:srcRect l="9710" t="21904" r="9339"/>
          <a:stretch/>
        </p:blipFill>
        <p:spPr>
          <a:xfrm>
            <a:off x="575375" y="402956"/>
            <a:ext cx="7993251" cy="4337588"/>
          </a:xfrm>
          <a:prstGeom prst="rect">
            <a:avLst/>
          </a:prstGeom>
        </p:spPr>
      </p:pic>
      <p:grpSp>
        <p:nvGrpSpPr>
          <p:cNvPr id="2" name="Group 1">
            <a:extLst>
              <a:ext uri="{FF2B5EF4-FFF2-40B4-BE49-F238E27FC236}">
                <a16:creationId xmlns:a16="http://schemas.microsoft.com/office/drawing/2014/main" id="{CEE0173B-95AD-2DE9-9875-1230DDB2626C}"/>
              </a:ext>
            </a:extLst>
          </p:cNvPr>
          <p:cNvGrpSpPr/>
          <p:nvPr/>
        </p:nvGrpSpPr>
        <p:grpSpPr>
          <a:xfrm>
            <a:off x="3471621" y="3184902"/>
            <a:ext cx="2200759" cy="813661"/>
            <a:chOff x="3246895" y="3184902"/>
            <a:chExt cx="2200759" cy="813661"/>
          </a:xfrm>
        </p:grpSpPr>
        <p:sp>
          <p:nvSpPr>
            <p:cNvPr id="7" name="Rectangle: Rounded Corners 6">
              <a:extLst>
                <a:ext uri="{FF2B5EF4-FFF2-40B4-BE49-F238E27FC236}">
                  <a16:creationId xmlns:a16="http://schemas.microsoft.com/office/drawing/2014/main" id="{7DB8DC4F-8F3C-8864-0B3A-2CEA4109D402}"/>
                </a:ext>
              </a:extLst>
            </p:cNvPr>
            <p:cNvSpPr/>
            <p:nvPr/>
          </p:nvSpPr>
          <p:spPr>
            <a:xfrm>
              <a:off x="3246895" y="3184902"/>
              <a:ext cx="2200759" cy="813661"/>
            </a:xfrm>
            <a:prstGeom prst="roundRect">
              <a:avLst>
                <a:gd name="adj" fmla="val 12730"/>
              </a:avLst>
            </a:prstGeom>
            <a:solidFill>
              <a:schemeClr val="bg1">
                <a:alpha val="44000"/>
              </a:schemeClr>
            </a:solidFill>
            <a:ln>
              <a:solidFill>
                <a:schemeClr val="tx2">
                  <a:lumMod val="25000"/>
                  <a:lumOff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6" name="Picture 5" descr="A close up of a logo&#10;&#10;Description automatically generated">
              <a:extLst>
                <a:ext uri="{FF2B5EF4-FFF2-40B4-BE49-F238E27FC236}">
                  <a16:creationId xmlns:a16="http://schemas.microsoft.com/office/drawing/2014/main" id="{D1CBC941-B5EE-0296-38A5-2CB11104E0D2}"/>
                </a:ext>
              </a:extLst>
            </p:cNvPr>
            <p:cNvPicPr>
              <a:picLocks noChangeAspect="1"/>
            </p:cNvPicPr>
            <p:nvPr/>
          </p:nvPicPr>
          <p:blipFill>
            <a:blip r:embed="rId4"/>
            <a:stretch>
              <a:fillRect/>
            </a:stretch>
          </p:blipFill>
          <p:spPr>
            <a:xfrm>
              <a:off x="3551416" y="3332885"/>
              <a:ext cx="1591717" cy="517694"/>
            </a:xfrm>
            <a:prstGeom prst="rect">
              <a:avLst/>
            </a:prstGeom>
          </p:spPr>
        </p:pic>
      </p:grpSp>
    </p:spTree>
    <p:extLst>
      <p:ext uri="{BB962C8B-B14F-4D97-AF65-F5344CB8AC3E}">
        <p14:creationId xmlns:p14="http://schemas.microsoft.com/office/powerpoint/2010/main" val="35443651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grpSp>
        <p:nvGrpSpPr>
          <p:cNvPr id="10" name="Group 9">
            <a:extLst>
              <a:ext uri="{FF2B5EF4-FFF2-40B4-BE49-F238E27FC236}">
                <a16:creationId xmlns:a16="http://schemas.microsoft.com/office/drawing/2014/main" id="{80D2C29E-66A5-D13B-1825-539B2100EB68}"/>
              </a:ext>
            </a:extLst>
          </p:cNvPr>
          <p:cNvGrpSpPr/>
          <p:nvPr/>
        </p:nvGrpSpPr>
        <p:grpSpPr>
          <a:xfrm>
            <a:off x="743919" y="1340601"/>
            <a:ext cx="7656162" cy="3161654"/>
            <a:chOff x="922150" y="1325103"/>
            <a:chExt cx="7656162" cy="3161654"/>
          </a:xfrm>
        </p:grpSpPr>
        <p:sp>
          <p:nvSpPr>
            <p:cNvPr id="3" name="Rectangle 2">
              <a:extLst>
                <a:ext uri="{FF2B5EF4-FFF2-40B4-BE49-F238E27FC236}">
                  <a16:creationId xmlns:a16="http://schemas.microsoft.com/office/drawing/2014/main" id="{FDDCC566-B000-7B3E-F778-C19DE993DFF5}"/>
                </a:ext>
              </a:extLst>
            </p:cNvPr>
            <p:cNvSpPr/>
            <p:nvPr/>
          </p:nvSpPr>
          <p:spPr>
            <a:xfrm>
              <a:off x="1376643" y="1571218"/>
              <a:ext cx="7201669" cy="2623250"/>
            </a:xfrm>
            <a:prstGeom prst="rect">
              <a:avLst/>
            </a:prstGeom>
            <a:solidFill>
              <a:srgbClr val="E8ECF8"/>
            </a:solidFill>
            <a:ln>
              <a:solidFill>
                <a:srgbClr val="2233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1640C382-94E9-1DDA-BE8A-521BEB626F59}"/>
                </a:ext>
              </a:extLst>
            </p:cNvPr>
            <p:cNvSpPr/>
            <p:nvPr/>
          </p:nvSpPr>
          <p:spPr>
            <a:xfrm>
              <a:off x="922150" y="1325103"/>
              <a:ext cx="697424" cy="3161654"/>
            </a:xfrm>
            <a:prstGeom prst="rect">
              <a:avLst/>
            </a:prstGeom>
            <a:solidFill>
              <a:srgbClr val="223366"/>
            </a:solidFill>
            <a:ln>
              <a:solidFill>
                <a:srgbClr val="2233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B8B2F1D2-B3CD-47D4-C97B-3CE2F64AFC82}"/>
                </a:ext>
              </a:extLst>
            </p:cNvPr>
            <p:cNvSpPr txBox="1"/>
            <p:nvPr/>
          </p:nvSpPr>
          <p:spPr>
            <a:xfrm>
              <a:off x="2859380" y="1823109"/>
              <a:ext cx="4409149" cy="30777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r>
                <a:rPr lang="en-US" sz="2000" b="1" dirty="0">
                  <a:solidFill>
                    <a:srgbClr val="223366"/>
                  </a:solidFill>
                  <a:latin typeface="Arial"/>
                  <a:cs typeface="Arial"/>
                </a:rPr>
                <a:t>CAPSTONE PROJECT SHOWCASE</a:t>
              </a:r>
            </a:p>
          </p:txBody>
        </p:sp>
        <p:sp>
          <p:nvSpPr>
            <p:cNvPr id="9" name="TextBox 7">
              <a:extLst>
                <a:ext uri="{FF2B5EF4-FFF2-40B4-BE49-F238E27FC236}">
                  <a16:creationId xmlns:a16="http://schemas.microsoft.com/office/drawing/2014/main" id="{9AF297CE-9F11-2600-2058-A27EC2B5D9D4}"/>
                </a:ext>
              </a:extLst>
            </p:cNvPr>
            <p:cNvSpPr txBox="1"/>
            <p:nvPr/>
          </p:nvSpPr>
          <p:spPr>
            <a:xfrm>
              <a:off x="1899598" y="3431892"/>
              <a:ext cx="6328712"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dirty="0">
                  <a:solidFill>
                    <a:schemeClr val="accent2">
                      <a:lumMod val="75000"/>
                    </a:schemeClr>
                  </a:solidFill>
                  <a:latin typeface="+mj-lt"/>
                </a:rPr>
                <a:t>Abstract | Problem Statement | Project Overview |</a:t>
              </a:r>
              <a:r>
                <a:rPr lang="en-US" sz="1600" dirty="0">
                  <a:solidFill>
                    <a:schemeClr val="accent2">
                      <a:lumMod val="75000"/>
                    </a:schemeClr>
                  </a:solidFill>
                  <a:latin typeface="+mj-lt"/>
                  <a:ea typeface="+mn-lt"/>
                  <a:cs typeface="Poppins"/>
                </a:rPr>
                <a:t> Proposed </a:t>
              </a:r>
              <a:r>
                <a:rPr lang="en-US" sz="1600" dirty="0">
                  <a:solidFill>
                    <a:schemeClr val="accent2">
                      <a:lumMod val="75000"/>
                    </a:schemeClr>
                  </a:solidFill>
                  <a:latin typeface="+mj-lt"/>
                  <a:ea typeface="+mn-lt"/>
                  <a:cs typeface="+mn-lt"/>
                </a:rPr>
                <a:t>Solution </a:t>
              </a:r>
              <a:r>
                <a:rPr lang="en-US" sz="1600" dirty="0">
                  <a:solidFill>
                    <a:schemeClr val="accent2">
                      <a:lumMod val="75000"/>
                    </a:schemeClr>
                  </a:solidFill>
                  <a:latin typeface="+mj-lt"/>
                </a:rPr>
                <a:t>| </a:t>
              </a:r>
              <a:r>
                <a:rPr lang="en-US" sz="1600" dirty="0">
                  <a:solidFill>
                    <a:schemeClr val="accent2">
                      <a:lumMod val="75000"/>
                    </a:schemeClr>
                  </a:solidFill>
                  <a:latin typeface="+mj-lt"/>
                  <a:ea typeface="+mn-lt"/>
                  <a:cs typeface="Poppins"/>
                </a:rPr>
                <a:t>Technology Used</a:t>
              </a:r>
              <a:r>
                <a:rPr lang="en-US" sz="1600" dirty="0">
                  <a:solidFill>
                    <a:schemeClr val="accent2">
                      <a:lumMod val="75000"/>
                    </a:schemeClr>
                  </a:solidFill>
                  <a:latin typeface="+mj-lt"/>
                </a:rPr>
                <a:t> | Modelling &amp; Results </a:t>
              </a:r>
              <a:r>
                <a:rPr lang="en-US" sz="1600" dirty="0">
                  <a:solidFill>
                    <a:schemeClr val="accent2">
                      <a:lumMod val="75000"/>
                    </a:schemeClr>
                  </a:solidFill>
                  <a:latin typeface="+mj-lt"/>
                  <a:ea typeface="+mn-lt"/>
                  <a:cs typeface="+mn-lt"/>
                </a:rPr>
                <a:t>| Conclusion | Q&amp;A</a:t>
              </a:r>
              <a:endParaRPr lang="en-US" sz="1600" dirty="0">
                <a:solidFill>
                  <a:schemeClr val="accent2">
                    <a:lumMod val="75000"/>
                  </a:schemeClr>
                </a:solidFill>
                <a:latin typeface="+mj-lt"/>
                <a:cs typeface="Poppins"/>
              </a:endParaRPr>
            </a:p>
          </p:txBody>
        </p:sp>
        <p:sp>
          <p:nvSpPr>
            <p:cNvPr id="8" name="TextBox 10">
              <a:extLst>
                <a:ext uri="{FF2B5EF4-FFF2-40B4-BE49-F238E27FC236}">
                  <a16:creationId xmlns:a16="http://schemas.microsoft.com/office/drawing/2014/main" id="{D4240D32-9BCC-D793-EF34-3F436C714765}"/>
                </a:ext>
              </a:extLst>
            </p:cNvPr>
            <p:cNvSpPr txBox="1"/>
            <p:nvPr/>
          </p:nvSpPr>
          <p:spPr>
            <a:xfrm>
              <a:off x="2402240" y="2534555"/>
              <a:ext cx="5323429" cy="764953"/>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dirty="0">
                  <a:latin typeface="+mj-lt"/>
                </a:rPr>
                <a:t>Project Title</a:t>
              </a:r>
            </a:p>
            <a:p>
              <a:pPr algn="ctr">
                <a:lnSpc>
                  <a:spcPts val="1996"/>
                </a:lnSpc>
                <a:spcBef>
                  <a:spcPct val="0"/>
                </a:spcBef>
              </a:pPr>
              <a:r>
                <a:rPr lang="en-US" sz="1600" b="1" i="0" dirty="0">
                  <a:effectLst/>
                  <a:latin typeface="Nunito" pitchFamily="2" charset="0"/>
                </a:rPr>
                <a:t>A Service for Delivering Food (Zomato Clone) with MERN Technology</a:t>
              </a:r>
              <a:endParaRPr lang="en-US" sz="1600" b="1" dirty="0">
                <a:latin typeface="+mj-lt"/>
                <a:cs typeface="Poppins"/>
              </a:endParaRPr>
            </a:p>
          </p:txBody>
        </p:sp>
      </p:grpSp>
    </p:spTree>
    <p:extLst>
      <p:ext uri="{BB962C8B-B14F-4D97-AF65-F5344CB8AC3E}">
        <p14:creationId xmlns:p14="http://schemas.microsoft.com/office/powerpoint/2010/main" val="3232110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A4E3A995-569D-073F-9467-C96E076827FA}"/>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Abstract</a:t>
            </a:r>
            <a:endParaRPr lang="en-IN" sz="1600" dirty="0">
              <a:solidFill>
                <a:srgbClr val="213163"/>
              </a:solidFill>
            </a:endParaRPr>
          </a:p>
        </p:txBody>
      </p:sp>
      <p:grpSp>
        <p:nvGrpSpPr>
          <p:cNvPr id="29" name="Group 28">
            <a:extLst>
              <a:ext uri="{FF2B5EF4-FFF2-40B4-BE49-F238E27FC236}">
                <a16:creationId xmlns:a16="http://schemas.microsoft.com/office/drawing/2014/main" id="{A726C2F8-3E16-2C0C-B71C-BDFE7C703F1C}"/>
              </a:ext>
            </a:extLst>
          </p:cNvPr>
          <p:cNvGrpSpPr/>
          <p:nvPr/>
        </p:nvGrpSpPr>
        <p:grpSpPr>
          <a:xfrm>
            <a:off x="735884" y="1338243"/>
            <a:ext cx="7719937" cy="2430227"/>
            <a:chOff x="712031" y="1234880"/>
            <a:chExt cx="7719937" cy="2430227"/>
          </a:xfrm>
        </p:grpSpPr>
        <p:grpSp>
          <p:nvGrpSpPr>
            <p:cNvPr id="28" name="Group 27">
              <a:extLst>
                <a:ext uri="{FF2B5EF4-FFF2-40B4-BE49-F238E27FC236}">
                  <a16:creationId xmlns:a16="http://schemas.microsoft.com/office/drawing/2014/main" id="{465A22E0-5D6D-1B1A-F09A-169A2C2E55D1}"/>
                </a:ext>
              </a:extLst>
            </p:cNvPr>
            <p:cNvGrpSpPr/>
            <p:nvPr/>
          </p:nvGrpSpPr>
          <p:grpSpPr>
            <a:xfrm>
              <a:off x="712031" y="1234880"/>
              <a:ext cx="7719937" cy="643467"/>
              <a:chOff x="712031" y="1234880"/>
              <a:chExt cx="7719937" cy="643467"/>
            </a:xfrm>
          </p:grpSpPr>
          <p:sp>
            <p:nvSpPr>
              <p:cNvPr id="4" name="Rectangle 3">
                <a:extLst>
                  <a:ext uri="{FF2B5EF4-FFF2-40B4-BE49-F238E27FC236}">
                    <a16:creationId xmlns:a16="http://schemas.microsoft.com/office/drawing/2014/main" id="{5992A4C9-DAB8-80D3-B09E-07655DAEBB65}"/>
                  </a:ext>
                </a:extLst>
              </p:cNvPr>
              <p:cNvSpPr/>
              <p:nvPr/>
            </p:nvSpPr>
            <p:spPr>
              <a:xfrm>
                <a:off x="1372430" y="1234880"/>
                <a:ext cx="7059538" cy="643466"/>
              </a:xfrm>
              <a:prstGeom prst="rect">
                <a:avLst/>
              </a:prstGeom>
              <a:solidFill>
                <a:schemeClr val="accent5">
                  <a:lumMod val="20000"/>
                  <a:lumOff val="80000"/>
                </a:schemeClr>
              </a:solidFill>
              <a:ln w="12700">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marL="91440"/>
                <a:r>
                  <a:rPr lang="en-US" sz="1400" dirty="0">
                    <a:solidFill>
                      <a:schemeClr val="tx1"/>
                    </a:solidFill>
                    <a:latin typeface="+mj-lt"/>
                    <a:cs typeface="Times New Roman" panose="02020603050405020304" pitchFamily="18" charset="0"/>
                  </a:rPr>
                  <a:t>Online food delivery apps like Zomato set high standards in UI/UX, real-time updates, and responsiveness..</a:t>
                </a:r>
              </a:p>
            </p:txBody>
          </p:sp>
          <p:sp>
            <p:nvSpPr>
              <p:cNvPr id="5" name="Rectangle: Rounded Corners 4">
                <a:extLst>
                  <a:ext uri="{FF2B5EF4-FFF2-40B4-BE49-F238E27FC236}">
                    <a16:creationId xmlns:a16="http://schemas.microsoft.com/office/drawing/2014/main" id="{37A0F124-FCC7-043A-F32C-33314AB146BD}"/>
                  </a:ext>
                </a:extLst>
              </p:cNvPr>
              <p:cNvSpPr/>
              <p:nvPr/>
            </p:nvSpPr>
            <p:spPr>
              <a:xfrm>
                <a:off x="712031" y="1234880"/>
                <a:ext cx="677333" cy="643467"/>
              </a:xfrm>
              <a:prstGeom prst="roundRect">
                <a:avLst/>
              </a:prstGeom>
              <a:solidFill>
                <a:schemeClr val="accent5">
                  <a:lumMod val="75000"/>
                </a:schemeClr>
              </a:solidFill>
              <a:ln w="12700">
                <a:solidFill>
                  <a:srgbClr val="00717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a:t>1</a:t>
                </a:r>
              </a:p>
            </p:txBody>
          </p:sp>
        </p:grpSp>
        <p:grpSp>
          <p:nvGrpSpPr>
            <p:cNvPr id="27" name="Group 26">
              <a:extLst>
                <a:ext uri="{FF2B5EF4-FFF2-40B4-BE49-F238E27FC236}">
                  <a16:creationId xmlns:a16="http://schemas.microsoft.com/office/drawing/2014/main" id="{437AEA5F-38C7-2EAC-B55A-A52C642C7997}"/>
                </a:ext>
              </a:extLst>
            </p:cNvPr>
            <p:cNvGrpSpPr/>
            <p:nvPr/>
          </p:nvGrpSpPr>
          <p:grpSpPr>
            <a:xfrm>
              <a:off x="712031" y="2128260"/>
              <a:ext cx="7719937" cy="643467"/>
              <a:chOff x="712031" y="1974905"/>
              <a:chExt cx="7719937" cy="643467"/>
            </a:xfrm>
          </p:grpSpPr>
          <p:sp>
            <p:nvSpPr>
              <p:cNvPr id="17" name="Rectangle 16">
                <a:extLst>
                  <a:ext uri="{FF2B5EF4-FFF2-40B4-BE49-F238E27FC236}">
                    <a16:creationId xmlns:a16="http://schemas.microsoft.com/office/drawing/2014/main" id="{F0874972-970E-AB20-28FF-DE51D45409C5}"/>
                  </a:ext>
                </a:extLst>
              </p:cNvPr>
              <p:cNvSpPr/>
              <p:nvPr/>
            </p:nvSpPr>
            <p:spPr>
              <a:xfrm>
                <a:off x="1372430" y="1974905"/>
                <a:ext cx="7059538" cy="643466"/>
              </a:xfrm>
              <a:prstGeom prst="rect">
                <a:avLst/>
              </a:prstGeom>
              <a:solidFill>
                <a:schemeClr val="bg2">
                  <a:lumMod val="20000"/>
                  <a:lumOff val="80000"/>
                </a:schemeClr>
              </a:solidFill>
              <a:ln w="12700">
                <a:solidFill>
                  <a:schemeClr val="bg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marL="91440"/>
                <a:r>
                  <a:rPr lang="en-US" dirty="0">
                    <a:solidFill>
                      <a:schemeClr val="tx1"/>
                    </a:solidFill>
                  </a:rPr>
                  <a:t>Building such platforms involves managing complex frontend components and dynamic backend data flow</a:t>
                </a:r>
                <a:endParaRPr lang="en-US" sz="1400" dirty="0">
                  <a:solidFill>
                    <a:schemeClr val="tx1"/>
                  </a:solidFill>
                  <a:latin typeface="+mj-lt"/>
                  <a:cs typeface="Times New Roman" panose="02020603050405020304" pitchFamily="18" charset="0"/>
                </a:endParaRPr>
              </a:p>
            </p:txBody>
          </p:sp>
          <p:sp>
            <p:nvSpPr>
              <p:cNvPr id="18" name="Rectangle: Rounded Corners 17">
                <a:extLst>
                  <a:ext uri="{FF2B5EF4-FFF2-40B4-BE49-F238E27FC236}">
                    <a16:creationId xmlns:a16="http://schemas.microsoft.com/office/drawing/2014/main" id="{A7560D0E-33BB-8564-4F1A-5B42E2343E74}"/>
                  </a:ext>
                </a:extLst>
              </p:cNvPr>
              <p:cNvSpPr/>
              <p:nvPr/>
            </p:nvSpPr>
            <p:spPr>
              <a:xfrm>
                <a:off x="712031" y="1974905"/>
                <a:ext cx="677333" cy="643467"/>
              </a:xfrm>
              <a:prstGeom prst="roundRect">
                <a:avLst/>
              </a:prstGeom>
              <a:solidFill>
                <a:schemeClr val="bg2">
                  <a:lumMod val="75000"/>
                </a:schemeClr>
              </a:solidFill>
              <a:ln w="127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dirty="0"/>
                  <a:t>2</a:t>
                </a:r>
              </a:p>
            </p:txBody>
          </p:sp>
        </p:grpSp>
        <p:grpSp>
          <p:nvGrpSpPr>
            <p:cNvPr id="26" name="Group 25">
              <a:extLst>
                <a:ext uri="{FF2B5EF4-FFF2-40B4-BE49-F238E27FC236}">
                  <a16:creationId xmlns:a16="http://schemas.microsoft.com/office/drawing/2014/main" id="{86049283-7CB4-2083-CE02-53D7ACA583B3}"/>
                </a:ext>
              </a:extLst>
            </p:cNvPr>
            <p:cNvGrpSpPr/>
            <p:nvPr/>
          </p:nvGrpSpPr>
          <p:grpSpPr>
            <a:xfrm>
              <a:off x="712031" y="3021640"/>
              <a:ext cx="7719937" cy="643467"/>
              <a:chOff x="712031" y="2737676"/>
              <a:chExt cx="7719937" cy="643467"/>
            </a:xfrm>
          </p:grpSpPr>
          <p:sp>
            <p:nvSpPr>
              <p:cNvPr id="20" name="Rectangle 19">
                <a:extLst>
                  <a:ext uri="{FF2B5EF4-FFF2-40B4-BE49-F238E27FC236}">
                    <a16:creationId xmlns:a16="http://schemas.microsoft.com/office/drawing/2014/main" id="{789435FA-EFC7-1B3A-6F80-B45135BCF4A8}"/>
                  </a:ext>
                </a:extLst>
              </p:cNvPr>
              <p:cNvSpPr/>
              <p:nvPr/>
            </p:nvSpPr>
            <p:spPr>
              <a:xfrm>
                <a:off x="1372430" y="2737676"/>
                <a:ext cx="7059538" cy="643466"/>
              </a:xfrm>
              <a:prstGeom prst="rect">
                <a:avLst/>
              </a:prstGeom>
              <a:solidFill>
                <a:schemeClr val="accent5">
                  <a:lumMod val="20000"/>
                  <a:lumOff val="80000"/>
                </a:schemeClr>
              </a:solidFill>
              <a:ln w="12700">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marL="91440"/>
                <a:endParaRPr lang="en-US" sz="1400" dirty="0">
                  <a:solidFill>
                    <a:schemeClr val="tx1"/>
                  </a:solidFill>
                  <a:latin typeface="+mj-lt"/>
                  <a:cs typeface="Times New Roman" panose="02020603050405020304" pitchFamily="18" charset="0"/>
                </a:endParaRPr>
              </a:p>
            </p:txBody>
          </p:sp>
          <p:sp>
            <p:nvSpPr>
              <p:cNvPr id="21" name="Rectangle: Rounded Corners 20">
                <a:extLst>
                  <a:ext uri="{FF2B5EF4-FFF2-40B4-BE49-F238E27FC236}">
                    <a16:creationId xmlns:a16="http://schemas.microsoft.com/office/drawing/2014/main" id="{9A3D3CC1-3E19-CE2E-3B8B-3365B8B567CE}"/>
                  </a:ext>
                </a:extLst>
              </p:cNvPr>
              <p:cNvSpPr/>
              <p:nvPr/>
            </p:nvSpPr>
            <p:spPr>
              <a:xfrm>
                <a:off x="712031" y="2737676"/>
                <a:ext cx="677333" cy="643467"/>
              </a:xfrm>
              <a:prstGeom prst="roundRect">
                <a:avLst/>
              </a:prstGeom>
              <a:solidFill>
                <a:schemeClr val="accent5">
                  <a:lumMod val="75000"/>
                </a:schemeClr>
              </a:solidFill>
              <a:ln w="12700">
                <a:solidFill>
                  <a:srgbClr val="00717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dirty="0"/>
                  <a:t>3</a:t>
                </a:r>
              </a:p>
            </p:txBody>
          </p:sp>
        </p:grpSp>
      </p:grpSp>
      <p:sp>
        <p:nvSpPr>
          <p:cNvPr id="6" name="Rectangle 2">
            <a:extLst>
              <a:ext uri="{FF2B5EF4-FFF2-40B4-BE49-F238E27FC236}">
                <a16:creationId xmlns:a16="http://schemas.microsoft.com/office/drawing/2014/main" id="{94510F44-C25E-23E0-26F6-A87FAAF5B508}"/>
              </a:ext>
            </a:extLst>
          </p:cNvPr>
          <p:cNvSpPr>
            <a:spLocks noChangeArrowheads="1"/>
          </p:cNvSpPr>
          <p:nvPr/>
        </p:nvSpPr>
        <p:spPr bwMode="auto">
          <a:xfrm>
            <a:off x="1413217" y="3182724"/>
            <a:ext cx="7059538"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pPr>
            <a:r>
              <a:rPr lang="en-US" altLang="en-US" dirty="0" err="1">
                <a:solidFill>
                  <a:schemeClr val="tx1"/>
                </a:solidFill>
                <a:latin typeface="+mn-lt"/>
                <a:ea typeface="+mn-ea"/>
                <a:cs typeface="+mn-cs"/>
              </a:rPr>
              <a:t>EatzNow</a:t>
            </a:r>
            <a:r>
              <a:rPr lang="en-US" altLang="en-US" dirty="0">
                <a:solidFill>
                  <a:schemeClr val="tx1"/>
                </a:solidFill>
                <a:latin typeface="+mn-lt"/>
                <a:ea typeface="+mn-ea"/>
                <a:cs typeface="+mn-cs"/>
              </a:rPr>
              <a:t>, built with the MERN Stack, offers a simplified yet scalable food ordering experience with real-time restaurant listings and a responsive, user-friendly interface.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85522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87AFAD5-578C-DC2D-F127-90FF4287354D}"/>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Problem Statement</a:t>
            </a:r>
            <a:endParaRPr lang="en-IN" sz="1600" dirty="0">
              <a:solidFill>
                <a:srgbClr val="213163"/>
              </a:solidFill>
            </a:endParaRPr>
          </a:p>
        </p:txBody>
      </p:sp>
      <p:grpSp>
        <p:nvGrpSpPr>
          <p:cNvPr id="3" name="Group 2">
            <a:extLst>
              <a:ext uri="{FF2B5EF4-FFF2-40B4-BE49-F238E27FC236}">
                <a16:creationId xmlns:a16="http://schemas.microsoft.com/office/drawing/2014/main" id="{328E85CD-DF89-87DD-6181-DCDD73B5625F}"/>
              </a:ext>
            </a:extLst>
          </p:cNvPr>
          <p:cNvGrpSpPr/>
          <p:nvPr/>
        </p:nvGrpSpPr>
        <p:grpSpPr>
          <a:xfrm>
            <a:off x="5699883" y="1288468"/>
            <a:ext cx="3189304" cy="2766856"/>
            <a:chOff x="4578211" y="760307"/>
            <a:chExt cx="4510006" cy="3741355"/>
          </a:xfrm>
        </p:grpSpPr>
        <p:pic>
          <p:nvPicPr>
            <p:cNvPr id="4" name="Picture 3" descr="A purple question mark with gears&#10;&#10;Description automatically generated">
              <a:extLst>
                <a:ext uri="{FF2B5EF4-FFF2-40B4-BE49-F238E27FC236}">
                  <a16:creationId xmlns:a16="http://schemas.microsoft.com/office/drawing/2014/main" id="{044B050F-754C-A956-97C8-EFB6B19ABEA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5" name="Picture 4" descr="Businessman with clipboard">
              <a:extLst>
                <a:ext uri="{FF2B5EF4-FFF2-40B4-BE49-F238E27FC236}">
                  <a16:creationId xmlns:a16="http://schemas.microsoft.com/office/drawing/2014/main" id="{82A80360-DC75-55F1-A1A2-BDCADC404BD5}"/>
                </a:ext>
              </a:extLst>
            </p:cNvPr>
            <p:cNvPicPr>
              <a:picLocks noChangeAspect="1"/>
            </p:cNvPicPr>
            <p:nvPr/>
          </p:nvPicPr>
          <p:blipFill rotWithShape="1">
            <a:blip r:embed="rId4"/>
            <a:srcRect b="46"/>
            <a:stretch/>
          </p:blipFill>
          <p:spPr>
            <a:xfrm>
              <a:off x="4578211" y="2188308"/>
              <a:ext cx="2340981" cy="2313354"/>
            </a:xfrm>
            <a:prstGeom prst="rect">
              <a:avLst/>
            </a:prstGeom>
          </p:spPr>
        </p:pic>
      </p:grpSp>
      <p:sp>
        <p:nvSpPr>
          <p:cNvPr id="7" name="Rectangle 2">
            <a:extLst>
              <a:ext uri="{FF2B5EF4-FFF2-40B4-BE49-F238E27FC236}">
                <a16:creationId xmlns:a16="http://schemas.microsoft.com/office/drawing/2014/main" id="{10AB8EBE-6823-18E7-8145-2D19D3FA42FE}"/>
              </a:ext>
            </a:extLst>
          </p:cNvPr>
          <p:cNvSpPr>
            <a:spLocks noChangeArrowheads="1"/>
          </p:cNvSpPr>
          <p:nvPr/>
        </p:nvSpPr>
        <p:spPr bwMode="auto">
          <a:xfrm>
            <a:off x="254813" y="1116927"/>
            <a:ext cx="5051113"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pPr>
            <a:r>
              <a:rPr lang="en-US" sz="2000" dirty="0"/>
              <a:t>Creating a modern, responsive, and interactive food delivery platform presents challenges in managing dynamic data, seamless routing, and real-time filtering of restaurant menus. Traditional static implementations fail to offer scalable, modular design and lack backend support. This project addresses the need for a full-stack solution with real-time capabilities and modern UI/UX, inspired by Zomato.</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46043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F4D5078D-F8F7-912B-4E9C-BED71500ACC2}"/>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Project Overview</a:t>
            </a:r>
            <a:endParaRPr lang="en-IN" sz="1600" dirty="0">
              <a:solidFill>
                <a:srgbClr val="213163"/>
              </a:solidFill>
            </a:endParaRPr>
          </a:p>
        </p:txBody>
      </p:sp>
      <p:sp>
        <p:nvSpPr>
          <p:cNvPr id="3" name="TextBox 2">
            <a:extLst>
              <a:ext uri="{FF2B5EF4-FFF2-40B4-BE49-F238E27FC236}">
                <a16:creationId xmlns:a16="http://schemas.microsoft.com/office/drawing/2014/main" id="{0C511917-B5EE-88C1-A75B-AC3ADE14BEB8}"/>
              </a:ext>
            </a:extLst>
          </p:cNvPr>
          <p:cNvSpPr txBox="1"/>
          <p:nvPr/>
        </p:nvSpPr>
        <p:spPr>
          <a:xfrm>
            <a:off x="143805" y="1142014"/>
            <a:ext cx="5055021" cy="3170099"/>
          </a:xfrm>
          <a:prstGeom prst="rect">
            <a:avLst/>
          </a:prstGeom>
          <a:noFill/>
        </p:spPr>
        <p:txBody>
          <a:bodyPr wrap="square" rtlCol="0">
            <a:spAutoFit/>
          </a:bodyPr>
          <a:lstStyle/>
          <a:p>
            <a:pPr>
              <a:buNone/>
            </a:pPr>
            <a:r>
              <a:rPr lang="en-US" sz="2000" b="1" dirty="0" err="1"/>
              <a:t>EatzNow</a:t>
            </a:r>
            <a:r>
              <a:rPr lang="en-US" sz="2000" dirty="0"/>
              <a:t> is a full-stack food ordering web application that replicates core functionalities of Zomato, such as:</a:t>
            </a:r>
          </a:p>
          <a:p>
            <a:pPr>
              <a:buFont typeface="Arial" panose="020B0604020202020204" pitchFamily="34" charset="0"/>
              <a:buChar char="•"/>
            </a:pPr>
            <a:r>
              <a:rPr lang="en-US" sz="2000" dirty="0"/>
              <a:t>Real-time browsing of restaurants and menus</a:t>
            </a:r>
          </a:p>
          <a:p>
            <a:pPr>
              <a:buFont typeface="Arial" panose="020B0604020202020204" pitchFamily="34" charset="0"/>
              <a:buChar char="•"/>
            </a:pPr>
            <a:r>
              <a:rPr lang="en-US" sz="2000" dirty="0"/>
              <a:t>Dynamic filtering and search options</a:t>
            </a:r>
          </a:p>
          <a:p>
            <a:pPr>
              <a:buFont typeface="Arial" panose="020B0604020202020204" pitchFamily="34" charset="0"/>
              <a:buChar char="•"/>
            </a:pPr>
            <a:r>
              <a:rPr lang="en-US" sz="2000" dirty="0"/>
              <a:t>User-friendly interface and responsive layout</a:t>
            </a:r>
          </a:p>
          <a:p>
            <a:pPr>
              <a:buFont typeface="Arial" panose="020B0604020202020204" pitchFamily="34" charset="0"/>
              <a:buChar char="•"/>
            </a:pPr>
            <a:r>
              <a:rPr lang="en-US" sz="2000" dirty="0"/>
              <a:t>MongoDB-based storage for restaurants, dishes, and user data</a:t>
            </a:r>
          </a:p>
        </p:txBody>
      </p:sp>
      <p:pic>
        <p:nvPicPr>
          <p:cNvPr id="5" name="Picture 4" descr="Person writing on whiteboard">
            <a:extLst>
              <a:ext uri="{FF2B5EF4-FFF2-40B4-BE49-F238E27FC236}">
                <a16:creationId xmlns:a16="http://schemas.microsoft.com/office/drawing/2014/main" id="{6858EAD1-D312-BBBA-4C50-43B9E76BB53F}"/>
              </a:ext>
            </a:extLst>
          </p:cNvPr>
          <p:cNvPicPr>
            <a:picLocks noChangeAspect="1"/>
          </p:cNvPicPr>
          <p:nvPr/>
        </p:nvPicPr>
        <p:blipFill rotWithShape="1">
          <a:blip r:embed="rId3"/>
          <a:srcRect r="18"/>
          <a:stretch/>
        </p:blipFill>
        <p:spPr>
          <a:xfrm>
            <a:off x="5419077" y="1360299"/>
            <a:ext cx="3453703" cy="2747189"/>
          </a:xfrm>
          <a:prstGeom prst="rect">
            <a:avLst/>
          </a:prstGeom>
        </p:spPr>
      </p:pic>
    </p:spTree>
    <p:extLst>
      <p:ext uri="{BB962C8B-B14F-4D97-AF65-F5344CB8AC3E}">
        <p14:creationId xmlns:p14="http://schemas.microsoft.com/office/powerpoint/2010/main" val="2975191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6F61A928-5A2D-C5DF-2F01-079C34A75432}"/>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Proposed Solution</a:t>
            </a:r>
            <a:endParaRPr lang="en-IN" sz="1600" dirty="0">
              <a:solidFill>
                <a:srgbClr val="213163"/>
              </a:solidFill>
            </a:endParaRPr>
          </a:p>
        </p:txBody>
      </p:sp>
      <p:sp>
        <p:nvSpPr>
          <p:cNvPr id="6" name="Rectangle 3">
            <a:extLst>
              <a:ext uri="{FF2B5EF4-FFF2-40B4-BE49-F238E27FC236}">
                <a16:creationId xmlns:a16="http://schemas.microsoft.com/office/drawing/2014/main" id="{A1AF7635-CBE3-B064-9104-53B350A0595C}"/>
              </a:ext>
            </a:extLst>
          </p:cNvPr>
          <p:cNvSpPr>
            <a:spLocks noChangeArrowheads="1"/>
          </p:cNvSpPr>
          <p:nvPr/>
        </p:nvSpPr>
        <p:spPr bwMode="auto">
          <a:xfrm rot="10800000" flipV="1">
            <a:off x="236762" y="1110066"/>
            <a:ext cx="8654144"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Frontend (React.js + JSX):</a:t>
            </a:r>
            <a:r>
              <a:rPr kumimoji="0" lang="en-US" altLang="en-US" sz="1800" b="0" i="0" u="none" strike="noStrike" cap="none" normalizeH="0" baseline="0" dirty="0">
                <a:ln>
                  <a:noFill/>
                </a:ln>
                <a:solidFill>
                  <a:schemeClr val="tx1"/>
                </a:solidFill>
                <a:effectLst/>
                <a:latin typeface="Arial" panose="020B0604020202020204" pitchFamily="34" charset="0"/>
              </a:rPr>
              <a:t> Responsive UI with reusable components, search filters, and animations.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Backend (Node.js + Express):</a:t>
            </a:r>
            <a:r>
              <a:rPr kumimoji="0" lang="en-US" altLang="en-US" sz="1800" b="0" i="0" u="none" strike="noStrike" cap="none" normalizeH="0" baseline="0" dirty="0">
                <a:ln>
                  <a:noFill/>
                </a:ln>
                <a:solidFill>
                  <a:schemeClr val="tx1"/>
                </a:solidFill>
                <a:effectLst/>
                <a:latin typeface="Arial" panose="020B0604020202020204" pitchFamily="34" charset="0"/>
              </a:rPr>
              <a:t> REST APIs to manage restaurants, dishes, and user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Database (MongoDB Atlas):</a:t>
            </a:r>
            <a:r>
              <a:rPr kumimoji="0" lang="en-US" altLang="en-US" sz="1800" b="0" i="0" u="none" strike="noStrike" cap="none" normalizeH="0" baseline="0" dirty="0">
                <a:ln>
                  <a:noFill/>
                </a:ln>
                <a:solidFill>
                  <a:schemeClr val="tx1"/>
                </a:solidFill>
                <a:effectLst/>
                <a:latin typeface="Arial" panose="020B0604020202020204" pitchFamily="34" charset="0"/>
              </a:rPr>
              <a:t> Cloud-hosted database storing all backend information.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Routing (React Router):</a:t>
            </a:r>
            <a:r>
              <a:rPr kumimoji="0" lang="en-US" altLang="en-US" sz="1800" b="0" i="0" u="none" strike="noStrike" cap="none" normalizeH="0" baseline="0" dirty="0">
                <a:ln>
                  <a:noFill/>
                </a:ln>
                <a:solidFill>
                  <a:schemeClr val="tx1"/>
                </a:solidFill>
                <a:effectLst/>
                <a:latin typeface="Arial" panose="020B0604020202020204" pitchFamily="34" charset="0"/>
              </a:rPr>
              <a:t> Seamless navigation between pages like Home, Search, and Restaurant details.</a:t>
            </a:r>
          </a:p>
        </p:txBody>
      </p:sp>
    </p:spTree>
    <p:extLst>
      <p:ext uri="{BB962C8B-B14F-4D97-AF65-F5344CB8AC3E}">
        <p14:creationId xmlns:p14="http://schemas.microsoft.com/office/powerpoint/2010/main" val="2621200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F96CA3F3-3D59-0BCC-5AFC-FB31E62203CC}"/>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Technology used</a:t>
            </a:r>
            <a:endParaRPr lang="en-IN" sz="1600" dirty="0">
              <a:solidFill>
                <a:srgbClr val="213163"/>
              </a:solidFill>
            </a:endParaRPr>
          </a:p>
        </p:txBody>
      </p:sp>
      <p:sp>
        <p:nvSpPr>
          <p:cNvPr id="3" name="TextBox 2">
            <a:extLst>
              <a:ext uri="{FF2B5EF4-FFF2-40B4-BE49-F238E27FC236}">
                <a16:creationId xmlns:a16="http://schemas.microsoft.com/office/drawing/2014/main" id="{A111D00F-E3D6-896E-4001-492D6D1DC85F}"/>
              </a:ext>
            </a:extLst>
          </p:cNvPr>
          <p:cNvSpPr txBox="1"/>
          <p:nvPr/>
        </p:nvSpPr>
        <p:spPr>
          <a:xfrm>
            <a:off x="406562" y="1083221"/>
            <a:ext cx="7292359" cy="461665"/>
          </a:xfrm>
          <a:prstGeom prst="rect">
            <a:avLst/>
          </a:prstGeom>
          <a:noFill/>
        </p:spPr>
        <p:txBody>
          <a:bodyPr wrap="square" rtlCol="0">
            <a:spAutoFit/>
          </a:bodyPr>
          <a:lstStyle/>
          <a:p>
            <a:endParaRPr lang="en-IN" sz="2400" dirty="0"/>
          </a:p>
        </p:txBody>
      </p:sp>
      <p:sp>
        <p:nvSpPr>
          <p:cNvPr id="5" name="Rectangle 2">
            <a:extLst>
              <a:ext uri="{FF2B5EF4-FFF2-40B4-BE49-F238E27FC236}">
                <a16:creationId xmlns:a16="http://schemas.microsoft.com/office/drawing/2014/main" id="{00255D57-CAA9-7378-FEBD-A5E4B1CCEDA5}"/>
              </a:ext>
            </a:extLst>
          </p:cNvPr>
          <p:cNvSpPr>
            <a:spLocks noChangeArrowheads="1"/>
          </p:cNvSpPr>
          <p:nvPr/>
        </p:nvSpPr>
        <p:spPr bwMode="auto">
          <a:xfrm>
            <a:off x="316755" y="1288253"/>
            <a:ext cx="7915950"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Frontend</a:t>
            </a:r>
            <a:r>
              <a:rPr kumimoji="0" lang="en-US" altLang="en-US" sz="2800" b="0" i="0" u="none" strike="noStrike" cap="none" normalizeH="0" baseline="0" dirty="0">
                <a:ln>
                  <a:noFill/>
                </a:ln>
                <a:solidFill>
                  <a:schemeClr val="tx1"/>
                </a:solidFill>
                <a:effectLst/>
                <a:latin typeface="Arial" panose="020B0604020202020204" pitchFamily="34" charset="0"/>
              </a:rPr>
              <a:t>: React.js, JSX, Tailwind CSS / CSS3</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Backend</a:t>
            </a:r>
            <a:r>
              <a:rPr kumimoji="0" lang="en-US" altLang="en-US" sz="2800" b="0" i="0" u="none" strike="noStrike" cap="none" normalizeH="0" baseline="0" dirty="0">
                <a:ln>
                  <a:noFill/>
                </a:ln>
                <a:solidFill>
                  <a:schemeClr val="tx1"/>
                </a:solidFill>
                <a:effectLst/>
                <a:latin typeface="Arial" panose="020B0604020202020204" pitchFamily="34" charset="0"/>
              </a:rPr>
              <a:t>: Node.js, Express.js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Database</a:t>
            </a:r>
            <a:r>
              <a:rPr kumimoji="0" lang="en-US" altLang="en-US" sz="2800" b="0" i="0" u="none" strike="noStrike" cap="none" normalizeH="0" baseline="0" dirty="0">
                <a:ln>
                  <a:noFill/>
                </a:ln>
                <a:solidFill>
                  <a:schemeClr val="tx1"/>
                </a:solidFill>
                <a:effectLst/>
                <a:latin typeface="Arial" panose="020B0604020202020204" pitchFamily="34" charset="0"/>
              </a:rPr>
              <a:t>: MongoDB Atlas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Tools</a:t>
            </a:r>
            <a:r>
              <a:rPr kumimoji="0" lang="en-US" altLang="en-US" sz="2800" b="0" i="0" u="none" strike="noStrike" cap="none" normalizeH="0" baseline="0" dirty="0">
                <a:ln>
                  <a:noFill/>
                </a:ln>
                <a:solidFill>
                  <a:schemeClr val="tx1"/>
                </a:solidFill>
                <a:effectLst/>
                <a:latin typeface="Arial" panose="020B0604020202020204" pitchFamily="34" charset="0"/>
              </a:rPr>
              <a:t>: Postman (API testing), GitHub, VS Code</a:t>
            </a:r>
          </a:p>
        </p:txBody>
      </p:sp>
    </p:spTree>
    <p:extLst>
      <p:ext uri="{BB962C8B-B14F-4D97-AF65-F5344CB8AC3E}">
        <p14:creationId xmlns:p14="http://schemas.microsoft.com/office/powerpoint/2010/main" val="4017130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5" name="TextBox 4">
            <a:extLst>
              <a:ext uri="{FF2B5EF4-FFF2-40B4-BE49-F238E27FC236}">
                <a16:creationId xmlns:a16="http://schemas.microsoft.com/office/drawing/2014/main" id="{D94080DE-03F5-1FE4-A922-15490146EBB6}"/>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Modelling &amp; Result</a:t>
            </a:r>
          </a:p>
        </p:txBody>
      </p:sp>
      <p:sp>
        <p:nvSpPr>
          <p:cNvPr id="6" name="Rectangle 5">
            <a:extLst>
              <a:ext uri="{FF2B5EF4-FFF2-40B4-BE49-F238E27FC236}">
                <a16:creationId xmlns:a16="http://schemas.microsoft.com/office/drawing/2014/main" id="{7FA9338F-AACC-33B6-0BE4-39F9AFBABE18}"/>
              </a:ext>
            </a:extLst>
          </p:cNvPr>
          <p:cNvSpPr/>
          <p:nvPr/>
        </p:nvSpPr>
        <p:spPr>
          <a:xfrm>
            <a:off x="65314" y="1243419"/>
            <a:ext cx="8972551" cy="3483567"/>
          </a:xfrm>
          <a:prstGeom prst="rect">
            <a:avLst/>
          </a:prstGeom>
          <a:noFill/>
          <a:ln w="1270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4AE633D7-3F20-C119-D645-B40E6FD5EB26}"/>
              </a:ext>
            </a:extLst>
          </p:cNvPr>
          <p:cNvSpPr txBox="1"/>
          <p:nvPr/>
        </p:nvSpPr>
        <p:spPr>
          <a:xfrm>
            <a:off x="106135" y="1309339"/>
            <a:ext cx="8931730" cy="738664"/>
          </a:xfrm>
          <a:prstGeom prst="rect">
            <a:avLst/>
          </a:prstGeom>
          <a:noFill/>
        </p:spPr>
        <p:txBody>
          <a:bodyPr wrap="square">
            <a:spAutoFit/>
          </a:bodyPr>
          <a:lstStyle/>
          <a:p>
            <a:r>
              <a:rPr lang="en-US" b="1" dirty="0"/>
              <a:t>Dynamic Restaurant &amp; Menu Management</a:t>
            </a:r>
            <a:r>
              <a:rPr lang="en-US" dirty="0"/>
              <a:t>: Fully implemented CRUD operations using MongoDB and Express.js, allowing seamless creation, editing, and deletion of restaurant and menu data — ensuring real-time updates across the platform.</a:t>
            </a:r>
          </a:p>
        </p:txBody>
      </p:sp>
      <p:pic>
        <p:nvPicPr>
          <p:cNvPr id="4" name="Picture 3">
            <a:extLst>
              <a:ext uri="{FF2B5EF4-FFF2-40B4-BE49-F238E27FC236}">
                <a16:creationId xmlns:a16="http://schemas.microsoft.com/office/drawing/2014/main" id="{43BFD6A9-3DBA-00B6-0668-4E2398E2AF50}"/>
              </a:ext>
            </a:extLst>
          </p:cNvPr>
          <p:cNvPicPr>
            <a:picLocks noChangeAspect="1"/>
          </p:cNvPicPr>
          <p:nvPr/>
        </p:nvPicPr>
        <p:blipFill>
          <a:blip r:embed="rId3"/>
          <a:stretch>
            <a:fillRect/>
          </a:stretch>
        </p:blipFill>
        <p:spPr>
          <a:xfrm>
            <a:off x="2318657" y="2260052"/>
            <a:ext cx="3910694" cy="2199765"/>
          </a:xfrm>
          <a:prstGeom prst="rect">
            <a:avLst/>
          </a:prstGeom>
        </p:spPr>
      </p:pic>
    </p:spTree>
    <p:extLst>
      <p:ext uri="{BB962C8B-B14F-4D97-AF65-F5344CB8AC3E}">
        <p14:creationId xmlns:p14="http://schemas.microsoft.com/office/powerpoint/2010/main" val="31047661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2" name="TextBox 1">
            <a:extLst>
              <a:ext uri="{FF2B5EF4-FFF2-40B4-BE49-F238E27FC236}">
                <a16:creationId xmlns:a16="http://schemas.microsoft.com/office/drawing/2014/main" id="{218DFCAA-8D98-0AFB-A760-3AD42E799105}"/>
              </a:ext>
            </a:extLst>
          </p:cNvPr>
          <p:cNvSpPr txBox="1"/>
          <p:nvPr/>
        </p:nvSpPr>
        <p:spPr>
          <a:xfrm>
            <a:off x="143933" y="683683"/>
            <a:ext cx="4428068" cy="338554"/>
          </a:xfrm>
          <a:prstGeom prst="rect">
            <a:avLst/>
          </a:prstGeom>
          <a:noFill/>
        </p:spPr>
        <p:txBody>
          <a:bodyPr wrap="square">
            <a:spAutoFit/>
          </a:bodyPr>
          <a:lstStyle/>
          <a:p>
            <a:r>
              <a:rPr lang="en-IN" sz="1600" b="1" dirty="0">
                <a:solidFill>
                  <a:srgbClr val="213163"/>
                </a:solidFill>
              </a:rPr>
              <a:t>Modelling &amp; Result</a:t>
            </a:r>
          </a:p>
        </p:txBody>
      </p:sp>
      <p:sp>
        <p:nvSpPr>
          <p:cNvPr id="6" name="Rectangle 5">
            <a:extLst>
              <a:ext uri="{FF2B5EF4-FFF2-40B4-BE49-F238E27FC236}">
                <a16:creationId xmlns:a16="http://schemas.microsoft.com/office/drawing/2014/main" id="{1EB6817C-45F9-AD85-58BC-71A72E68826B}"/>
              </a:ext>
            </a:extLst>
          </p:cNvPr>
          <p:cNvSpPr/>
          <p:nvPr/>
        </p:nvSpPr>
        <p:spPr>
          <a:xfrm>
            <a:off x="143932" y="1243419"/>
            <a:ext cx="9000067" cy="3483567"/>
          </a:xfrm>
          <a:prstGeom prst="rect">
            <a:avLst/>
          </a:prstGeom>
          <a:noFill/>
          <a:ln w="1270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TextBox 3">
            <a:extLst>
              <a:ext uri="{FF2B5EF4-FFF2-40B4-BE49-F238E27FC236}">
                <a16:creationId xmlns:a16="http://schemas.microsoft.com/office/drawing/2014/main" id="{CCE30614-6C0A-4EC7-233D-B950D0E6B8F3}"/>
              </a:ext>
            </a:extLst>
          </p:cNvPr>
          <p:cNvSpPr txBox="1"/>
          <p:nvPr/>
        </p:nvSpPr>
        <p:spPr>
          <a:xfrm>
            <a:off x="143933" y="1260351"/>
            <a:ext cx="9000066" cy="738664"/>
          </a:xfrm>
          <a:prstGeom prst="rect">
            <a:avLst/>
          </a:prstGeom>
          <a:noFill/>
        </p:spPr>
        <p:txBody>
          <a:bodyPr wrap="square">
            <a:spAutoFit/>
          </a:bodyPr>
          <a:lstStyle/>
          <a:p>
            <a:r>
              <a:rPr lang="en-US" b="1" dirty="0"/>
              <a:t>Scalable &amp; Responsive UI/UX</a:t>
            </a:r>
            <a:r>
              <a:rPr lang="en-US" dirty="0"/>
              <a:t>: Built with modular React components and responsive grid layouts, the app delivers a smooth, device-friendly user experience with real-time search and filtering by name, category, and rating.</a:t>
            </a:r>
          </a:p>
        </p:txBody>
      </p:sp>
      <p:pic>
        <p:nvPicPr>
          <p:cNvPr id="5" name="Picture 4">
            <a:extLst>
              <a:ext uri="{FF2B5EF4-FFF2-40B4-BE49-F238E27FC236}">
                <a16:creationId xmlns:a16="http://schemas.microsoft.com/office/drawing/2014/main" id="{EF455B53-0E6A-9C22-07D5-D9712E2BC591}"/>
              </a:ext>
            </a:extLst>
          </p:cNvPr>
          <p:cNvPicPr>
            <a:picLocks noChangeAspect="1"/>
          </p:cNvPicPr>
          <p:nvPr/>
        </p:nvPicPr>
        <p:blipFill>
          <a:blip r:embed="rId3"/>
          <a:stretch>
            <a:fillRect/>
          </a:stretch>
        </p:blipFill>
        <p:spPr>
          <a:xfrm>
            <a:off x="525085" y="2015947"/>
            <a:ext cx="3665764" cy="2333577"/>
          </a:xfrm>
          <a:prstGeom prst="rect">
            <a:avLst/>
          </a:prstGeom>
        </p:spPr>
      </p:pic>
      <p:pic>
        <p:nvPicPr>
          <p:cNvPr id="10" name="Picture 9">
            <a:extLst>
              <a:ext uri="{FF2B5EF4-FFF2-40B4-BE49-F238E27FC236}">
                <a16:creationId xmlns:a16="http://schemas.microsoft.com/office/drawing/2014/main" id="{F89B08B2-AE22-306F-8B09-5E37DCDF142E}"/>
              </a:ext>
            </a:extLst>
          </p:cNvPr>
          <p:cNvPicPr>
            <a:picLocks noChangeAspect="1"/>
          </p:cNvPicPr>
          <p:nvPr/>
        </p:nvPicPr>
        <p:blipFill>
          <a:blip r:embed="rId4"/>
          <a:stretch>
            <a:fillRect/>
          </a:stretch>
        </p:blipFill>
        <p:spPr>
          <a:xfrm>
            <a:off x="4643965" y="2015947"/>
            <a:ext cx="4148581" cy="2333577"/>
          </a:xfrm>
          <a:prstGeom prst="rect">
            <a:avLst/>
          </a:prstGeom>
        </p:spPr>
      </p:pic>
    </p:spTree>
    <p:extLst>
      <p:ext uri="{BB962C8B-B14F-4D97-AF65-F5344CB8AC3E}">
        <p14:creationId xmlns:p14="http://schemas.microsoft.com/office/powerpoint/2010/main" val="67783013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2814</TotalTime>
  <Words>582</Words>
  <Application>Microsoft Office PowerPoint</Application>
  <PresentationFormat>On-screen Show (16:9)</PresentationFormat>
  <Paragraphs>49</Paragraphs>
  <Slides>12</Slides>
  <Notes>11</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Arial</vt:lpstr>
      <vt:lpstr>Nunito</vt:lpstr>
      <vt:lpstr>Times New Roman</vt:lpstr>
      <vt:lpstr>Simple Light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Ayush</dc:creator>
  <cp:lastModifiedBy>Ayush K Shetty</cp:lastModifiedBy>
  <cp:revision>57</cp:revision>
  <dcterms:modified xsi:type="dcterms:W3CDTF">2025-04-07T16:56:31Z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NXPowerLiteLastOptimized">
    <vt:lpwstr>1434197</vt:lpwstr>
  </property>
  <property fmtid="{D5CDD505-2E9C-101B-9397-08002B2CF9AE}" pid="4" name="NXPowerLiteSettings">
    <vt:lpwstr>F7000400038000</vt:lpwstr>
  </property>
  <property fmtid="{D5CDD505-2E9C-101B-9397-08002B2CF9AE}" pid="5" name="NXPowerLiteVersion">
    <vt:lpwstr>S10.2.0</vt:lpwstr>
  </property>
</Properties>
</file>

<file path=docProps/thumbnail.jpeg>
</file>